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4"/>
  </p:notesMasterIdLst>
  <p:handoutMasterIdLst>
    <p:handoutMasterId r:id="rId25"/>
  </p:handoutMasterIdLst>
  <p:sldIdLst>
    <p:sldId id="256" r:id="rId2"/>
    <p:sldId id="257" r:id="rId3"/>
    <p:sldId id="287" r:id="rId4"/>
    <p:sldId id="288" r:id="rId5"/>
    <p:sldId id="289" r:id="rId6"/>
    <p:sldId id="290" r:id="rId7"/>
    <p:sldId id="291" r:id="rId8"/>
    <p:sldId id="283" r:id="rId9"/>
    <p:sldId id="293" r:id="rId10"/>
    <p:sldId id="292" r:id="rId11"/>
    <p:sldId id="284" r:id="rId12"/>
    <p:sldId id="285" r:id="rId13"/>
    <p:sldId id="269" r:id="rId14"/>
    <p:sldId id="272" r:id="rId15"/>
    <p:sldId id="274" r:id="rId16"/>
    <p:sldId id="271" r:id="rId17"/>
    <p:sldId id="270" r:id="rId18"/>
    <p:sldId id="273" r:id="rId19"/>
    <p:sldId id="295" r:id="rId20"/>
    <p:sldId id="296" r:id="rId21"/>
    <p:sldId id="282" r:id="rId22"/>
    <p:sldId id="277"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1" autoAdjust="0"/>
    <p:restoredTop sz="89371" autoAdjust="0"/>
  </p:normalViewPr>
  <p:slideViewPr>
    <p:cSldViewPr>
      <p:cViewPr varScale="1">
        <p:scale>
          <a:sx n="82" d="100"/>
          <a:sy n="82" d="100"/>
        </p:scale>
        <p:origin x="-1770" y="-84"/>
      </p:cViewPr>
      <p:guideLst>
        <p:guide orient="horz" pos="4020"/>
        <p:guide orient="horz" pos="890"/>
        <p:guide orient="horz" pos="1434"/>
        <p:guide pos="884"/>
        <p:guide pos="5465"/>
        <p:guide pos="2971"/>
        <p:guide pos="278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5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nl-NL" dirty="0" smtClean="0"/>
              <a:t>Titel van de presentatie</a:t>
            </a:r>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EEFA4B-77C2-481A-ABD0-DB23CAD51848}" type="datetime8">
              <a:rPr lang="nl-NL" smtClean="0"/>
              <a:t>13-5-2015 10:16</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67C337-BE69-40D5-A2C3-B572D8434EAF}" type="slidenum">
              <a:rPr lang="nl-NL" smtClean="0"/>
              <a:t>‹#›</a:t>
            </a:fld>
            <a:endParaRPr lang="nl-NL" dirty="0"/>
          </a:p>
        </p:txBody>
      </p:sp>
    </p:spTree>
    <p:extLst>
      <p:ext uri="{BB962C8B-B14F-4D97-AF65-F5344CB8AC3E}">
        <p14:creationId xmlns:p14="http://schemas.microsoft.com/office/powerpoint/2010/main" val="214279370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nl-NL" dirty="0" smtClean="0"/>
              <a:t>Titel van de presentatie</a:t>
            </a:r>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EC21D8-2BA0-4B3C-980A-4A3FF683EAE5}" type="datetime8">
              <a:rPr lang="nl-NL" smtClean="0"/>
              <a:t>13-5-2015 10:16</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1935DF-413D-4C75-8A60-925A728E0BBB}" type="slidenum">
              <a:rPr lang="nl-NL" smtClean="0"/>
              <a:t>‹#›</a:t>
            </a:fld>
            <a:endParaRPr lang="nl-NL" dirty="0"/>
          </a:p>
        </p:txBody>
      </p:sp>
    </p:spTree>
    <p:extLst>
      <p:ext uri="{BB962C8B-B14F-4D97-AF65-F5344CB8AC3E}">
        <p14:creationId xmlns:p14="http://schemas.microsoft.com/office/powerpoint/2010/main" val="392576607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Agriculture = agricultural waste burning</a:t>
            </a:r>
            <a:endParaRPr lang="en-GB" dirty="0"/>
          </a:p>
        </p:txBody>
      </p:sp>
      <p:sp>
        <p:nvSpPr>
          <p:cNvPr id="4" name="Header Placeholder 3"/>
          <p:cNvSpPr>
            <a:spLocks noGrp="1"/>
          </p:cNvSpPr>
          <p:nvPr>
            <p:ph type="hdr" sz="quarter" idx="10"/>
          </p:nvPr>
        </p:nvSpPr>
        <p:spPr/>
        <p:txBody>
          <a:bodyPr/>
          <a:lstStyle/>
          <a:p>
            <a:r>
              <a:rPr lang="nl-NL" smtClean="0"/>
              <a:t>Titel van de presentatie</a:t>
            </a:r>
            <a:endParaRPr lang="nl-NL" dirty="0"/>
          </a:p>
        </p:txBody>
      </p:sp>
      <p:sp>
        <p:nvSpPr>
          <p:cNvPr id="5" name="Date Placeholder 4"/>
          <p:cNvSpPr>
            <a:spLocks noGrp="1"/>
          </p:cNvSpPr>
          <p:nvPr>
            <p:ph type="dt" idx="11"/>
          </p:nvPr>
        </p:nvSpPr>
        <p:spPr/>
        <p:txBody>
          <a:bodyPr/>
          <a:lstStyle/>
          <a:p>
            <a:fld id="{E6EC21D8-2BA0-4B3C-980A-4A3FF683EAE5}" type="datetime8">
              <a:rPr lang="nl-NL" smtClean="0"/>
              <a:t>13-5-2015 10:16</a:t>
            </a:fld>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14</a:t>
            </a:fld>
            <a:endParaRPr lang="nl-NL" dirty="0"/>
          </a:p>
        </p:txBody>
      </p:sp>
    </p:spTree>
    <p:extLst>
      <p:ext uri="{BB962C8B-B14F-4D97-AF65-F5344CB8AC3E}">
        <p14:creationId xmlns:p14="http://schemas.microsoft.com/office/powerpoint/2010/main" val="2238573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heet met TNO-logo">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8C20A429-B45E-485A-B7EA-B6C2660966CB}" type="datetime8">
              <a:rPr lang="nl-NL" smtClean="0"/>
              <a:t>13-5-2015 10:16</a:t>
            </a:fld>
            <a:endParaRPr lang="nl-NL"/>
          </a:p>
        </p:txBody>
      </p:sp>
      <p:sp>
        <p:nvSpPr>
          <p:cNvPr id="5" name="Tijdelijke aanduiding voor voettekst 4"/>
          <p:cNvSpPr>
            <a:spLocks noGrp="1"/>
          </p:cNvSpPr>
          <p:nvPr>
            <p:ph type="ftr" sz="quarter" idx="11"/>
          </p:nvPr>
        </p:nvSpPr>
        <p:spPr/>
        <p:txBody>
          <a:bodyPr/>
          <a:lstStyle/>
          <a:p>
            <a:r>
              <a:rPr lang="nl-NL" smtClean="0"/>
              <a:t>Titel van de presentatie</a:t>
            </a:r>
            <a:endParaRPr lang="nl-NL"/>
          </a:p>
        </p:txBody>
      </p:sp>
      <p:sp>
        <p:nvSpPr>
          <p:cNvPr id="6" name="Tijdelijke aanduiding voor dianummer 5"/>
          <p:cNvSpPr>
            <a:spLocks noGrp="1"/>
          </p:cNvSpPr>
          <p:nvPr>
            <p:ph type="sldNum" sz="quarter" idx="12"/>
          </p:nvPr>
        </p:nvSpPr>
        <p:spPr/>
        <p:txBody>
          <a:bodyPr/>
          <a:lstStyle/>
          <a:p>
            <a:fld id="{52236286-4DC8-46DE-9269-8F728FBC0641}" type="slidenum">
              <a:rPr lang="nl-NL" smtClean="0"/>
              <a:t>‹#›</a:t>
            </a:fld>
            <a:endParaRPr lang="nl-NL"/>
          </a:p>
        </p:txBody>
      </p:sp>
      <p:sp>
        <p:nvSpPr>
          <p:cNvPr id="10" name="Rechthoek 9"/>
          <p:cNvSpPr/>
          <p:nvPr userDrawn="1"/>
        </p:nvSpPr>
        <p:spPr bwMode="white">
          <a:xfrm>
            <a:off x="4678658" y="0"/>
            <a:ext cx="72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el 1"/>
          <p:cNvSpPr>
            <a:spLocks noGrp="1"/>
          </p:cNvSpPr>
          <p:nvPr>
            <p:ph type="ctrTitle"/>
          </p:nvPr>
        </p:nvSpPr>
        <p:spPr>
          <a:xfrm>
            <a:off x="1403350" y="1303200"/>
            <a:ext cx="7272338" cy="900000"/>
          </a:xfrm>
        </p:spPr>
        <p:txBody>
          <a:bodyPr/>
          <a:lstStyle>
            <a:lvl1pPr>
              <a:lnSpc>
                <a:spcPts val="3200"/>
              </a:lnSpc>
              <a:defRPr sz="2800"/>
            </a:lvl1pPr>
          </a:lstStyle>
          <a:p>
            <a:r>
              <a:rPr lang="nl-NL" dirty="0" smtClean="0"/>
              <a:t>Klik om de stijl te bewerken</a:t>
            </a:r>
            <a:endParaRPr lang="nl-NL" dirty="0"/>
          </a:p>
        </p:txBody>
      </p:sp>
      <p:sp>
        <p:nvSpPr>
          <p:cNvPr id="8" name="Ondertitel 2"/>
          <p:cNvSpPr>
            <a:spLocks noGrp="1"/>
          </p:cNvSpPr>
          <p:nvPr>
            <p:ph type="subTitle" idx="1"/>
          </p:nvPr>
        </p:nvSpPr>
        <p:spPr>
          <a:xfrm>
            <a:off x="1403350" y="2348880"/>
            <a:ext cx="7272338" cy="360000"/>
          </a:xfrm>
        </p:spPr>
        <p:txBody>
          <a:bodyPr/>
          <a:lstStyle>
            <a:lvl1pPr marL="0" indent="0" algn="l">
              <a:lnSpc>
                <a:spcPts val="1600"/>
              </a:lnSpc>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cxnSp>
        <p:nvCxnSpPr>
          <p:cNvPr id="9" name="Rechte verbindingslijn 8"/>
          <p:cNvCxnSpPr/>
          <p:nvPr userDrawn="1"/>
        </p:nvCxnSpPr>
        <p:spPr>
          <a:xfrm flipV="1">
            <a:off x="1220400" y="831600"/>
            <a:ext cx="0" cy="1805312"/>
          </a:xfrm>
          <a:prstGeom prst="line">
            <a:avLst/>
          </a:prstGeom>
          <a:ln w="127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99859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klein beeld">
    <p:spTree>
      <p:nvGrpSpPr>
        <p:cNvPr id="1" name=""/>
        <p:cNvGrpSpPr/>
        <p:nvPr/>
      </p:nvGrpSpPr>
      <p:grpSpPr>
        <a:xfrm>
          <a:off x="0" y="0"/>
          <a:ext cx="0" cy="0"/>
          <a:chOff x="0" y="0"/>
          <a:chExt cx="0" cy="0"/>
        </a:xfrm>
      </p:grpSpPr>
      <p:sp>
        <p:nvSpPr>
          <p:cNvPr id="2" name="Titel 1"/>
          <p:cNvSpPr>
            <a:spLocks noGrp="1"/>
          </p:cNvSpPr>
          <p:nvPr>
            <p:ph type="ctrTitle"/>
          </p:nvPr>
        </p:nvSpPr>
        <p:spPr>
          <a:xfrm>
            <a:off x="1403350" y="1303200"/>
            <a:ext cx="7272338" cy="900000"/>
          </a:xfrm>
        </p:spPr>
        <p:txBody>
          <a:bodyPr/>
          <a:lstStyle>
            <a:lvl1pPr>
              <a:lnSpc>
                <a:spcPts val="3200"/>
              </a:lnSpc>
              <a:defRPr sz="2800"/>
            </a:lvl1pPr>
          </a:lstStyle>
          <a:p>
            <a:r>
              <a:rPr lang="nl-NL" dirty="0" smtClean="0"/>
              <a:t>Klik om de stijl te bewerken</a:t>
            </a:r>
            <a:endParaRPr lang="nl-NL" dirty="0"/>
          </a:p>
        </p:txBody>
      </p:sp>
      <p:sp>
        <p:nvSpPr>
          <p:cNvPr id="3" name="Ondertitel 2"/>
          <p:cNvSpPr>
            <a:spLocks noGrp="1"/>
          </p:cNvSpPr>
          <p:nvPr>
            <p:ph type="subTitle" idx="1"/>
          </p:nvPr>
        </p:nvSpPr>
        <p:spPr>
          <a:xfrm>
            <a:off x="1403350" y="2350800"/>
            <a:ext cx="7272338" cy="360000"/>
          </a:xfrm>
        </p:spPr>
        <p:txBody>
          <a:bodyPr/>
          <a:lstStyle>
            <a:lvl1pPr marL="0" indent="0" algn="l">
              <a:lnSpc>
                <a:spcPts val="1600"/>
              </a:lnSpc>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8C20A429-B45E-485A-B7EA-B6C2660966CB}" type="datetime8">
              <a:rPr lang="nl-NL" smtClean="0"/>
              <a:t>13-5-2015 10:16</a:t>
            </a:fld>
            <a:endParaRPr lang="nl-NL"/>
          </a:p>
        </p:txBody>
      </p:sp>
      <p:sp>
        <p:nvSpPr>
          <p:cNvPr id="5" name="Tijdelijke aanduiding voor voettekst 4"/>
          <p:cNvSpPr>
            <a:spLocks noGrp="1"/>
          </p:cNvSpPr>
          <p:nvPr>
            <p:ph type="ftr" sz="quarter" idx="11"/>
          </p:nvPr>
        </p:nvSpPr>
        <p:spPr/>
        <p:txBody>
          <a:bodyPr/>
          <a:lstStyle/>
          <a:p>
            <a:r>
              <a:rPr lang="nl-NL" smtClean="0"/>
              <a:t>Titel van de presentatie</a:t>
            </a:r>
            <a:endParaRPr lang="nl-NL"/>
          </a:p>
        </p:txBody>
      </p:sp>
      <p:sp>
        <p:nvSpPr>
          <p:cNvPr id="6" name="Tijdelijke aanduiding voor dianummer 5"/>
          <p:cNvSpPr>
            <a:spLocks noGrp="1"/>
          </p:cNvSpPr>
          <p:nvPr>
            <p:ph type="sldNum" sz="quarter" idx="12"/>
          </p:nvPr>
        </p:nvSpPr>
        <p:spPr/>
        <p:txBody>
          <a:bodyPr/>
          <a:lstStyle/>
          <a:p>
            <a:fld id="{52236286-4DC8-46DE-9269-8F728FBC0641}" type="slidenum">
              <a:rPr lang="nl-NL" smtClean="0"/>
              <a:t>‹#›</a:t>
            </a:fld>
            <a:endParaRPr lang="nl-NL"/>
          </a:p>
        </p:txBody>
      </p:sp>
      <p:sp>
        <p:nvSpPr>
          <p:cNvPr id="7" name="Rechthoek 6"/>
          <p:cNvSpPr/>
          <p:nvPr userDrawn="1"/>
        </p:nvSpPr>
        <p:spPr bwMode="white">
          <a:xfrm>
            <a:off x="4678658" y="0"/>
            <a:ext cx="72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idx="13" hasCustomPrompt="1"/>
          </p:nvPr>
        </p:nvSpPr>
        <p:spPr>
          <a:xfrm>
            <a:off x="1403350" y="4293096"/>
            <a:ext cx="3024188" cy="2088654"/>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dirty="0" smtClean="0"/>
              <a:t>Voeg hier een afbeelding toe en plaats deze linksonder</a:t>
            </a:r>
            <a:endParaRPr lang="nl-NL" dirty="0"/>
          </a:p>
        </p:txBody>
      </p:sp>
      <p:cxnSp>
        <p:nvCxnSpPr>
          <p:cNvPr id="9" name="Rechte verbindingslijn 8"/>
          <p:cNvCxnSpPr/>
          <p:nvPr userDrawn="1"/>
        </p:nvCxnSpPr>
        <p:spPr>
          <a:xfrm flipV="1">
            <a:off x="1220400" y="831600"/>
            <a:ext cx="0" cy="5550150"/>
          </a:xfrm>
          <a:prstGeom prst="line">
            <a:avLst/>
          </a:prstGeom>
          <a:ln w="127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2130573"/>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psomming en of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a:xfrm>
            <a:off x="1403350" y="2199600"/>
            <a:ext cx="7272338" cy="4182150"/>
          </a:xfrm>
        </p:spPr>
        <p:txBody>
          <a:bodyPr/>
          <a:lstStyle>
            <a:lvl1pPr marL="185738" indent="-185738">
              <a:buFontTx/>
              <a:buBlip>
                <a:blip r:embed="rId2"/>
              </a:buBlip>
              <a:defRPr/>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p>
            <a:fld id="{779BAA46-1C82-41F8-8CE2-570BC461073F}" type="datetime8">
              <a:rPr lang="nl-NL" smtClean="0"/>
              <a:t>13-5-2015 10:16</a:t>
            </a:fld>
            <a:endParaRPr lang="nl-NL"/>
          </a:p>
        </p:txBody>
      </p:sp>
      <p:sp>
        <p:nvSpPr>
          <p:cNvPr id="5" name="Tijdelijke aanduiding voor voettekst 4"/>
          <p:cNvSpPr>
            <a:spLocks noGrp="1"/>
          </p:cNvSpPr>
          <p:nvPr>
            <p:ph type="ftr" sz="quarter" idx="11"/>
          </p:nvPr>
        </p:nvSpPr>
        <p:spPr/>
        <p:txBody>
          <a:bodyPr/>
          <a:lstStyle/>
          <a:p>
            <a:r>
              <a:rPr lang="nl-NL" smtClean="0"/>
              <a:t>Titel van de presentatie</a:t>
            </a:r>
            <a:endParaRPr lang="nl-NL"/>
          </a:p>
        </p:txBody>
      </p:sp>
      <p:sp>
        <p:nvSpPr>
          <p:cNvPr id="6" name="Tijdelijke aanduiding voor dianummer 5"/>
          <p:cNvSpPr>
            <a:spLocks noGrp="1"/>
          </p:cNvSpPr>
          <p:nvPr>
            <p:ph type="sldNum" sz="quarter" idx="12"/>
          </p:nvPr>
        </p:nvSpPr>
        <p:spPr/>
        <p:txBody>
          <a:bodyPr/>
          <a:lstStyle/>
          <a:p>
            <a:fld id="{52236286-4DC8-46DE-9269-8F728FBC0641}" type="slidenum">
              <a:rPr lang="nl-NL" smtClean="0"/>
              <a:t>‹#›</a:t>
            </a:fld>
            <a:endParaRPr lang="nl-NL"/>
          </a:p>
        </p:txBody>
      </p:sp>
      <p:cxnSp>
        <p:nvCxnSpPr>
          <p:cNvPr id="7" name="Rechte verbindingslijn 8"/>
          <p:cNvCxnSpPr/>
          <p:nvPr userDrawn="1"/>
        </p:nvCxnSpPr>
        <p:spPr>
          <a:xfrm flipV="1">
            <a:off x="1220400" y="831600"/>
            <a:ext cx="0" cy="5550150"/>
          </a:xfrm>
          <a:prstGeom prst="line">
            <a:avLst/>
          </a:prstGeom>
          <a:ln w="127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80698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box  of groot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a:xfrm>
            <a:off x="1403350" y="2199600"/>
            <a:ext cx="7272338" cy="4182150"/>
          </a:xfrm>
        </p:spPr>
        <p:txBody>
          <a:bodyPr/>
          <a:lstStyle>
            <a:lvl1pPr marL="0" indent="0">
              <a:buFontTx/>
              <a:buNone/>
              <a:defRPr/>
            </a:lvl1pPr>
            <a:lvl2pPr marL="185738" indent="0">
              <a:buFontTx/>
              <a:buNone/>
              <a:defRPr/>
            </a:lvl2pPr>
            <a:lvl3pPr marL="355600" indent="0">
              <a:buFontTx/>
              <a:buNone/>
              <a:defRPr/>
            </a:lvl3pPr>
            <a:lvl4pPr marL="542925" indent="0">
              <a:buFontTx/>
              <a:buNone/>
              <a:defRPr/>
            </a:lvl4pPr>
            <a:lvl5pPr marL="714375" indent="0">
              <a:buFontTx/>
              <a:buNone/>
              <a:defRPr/>
            </a:lvl5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p>
            <a:fld id="{779BAA46-1C82-41F8-8CE2-570BC461073F}" type="datetime8">
              <a:rPr lang="nl-NL" smtClean="0"/>
              <a:t>13-5-2015 10:16</a:t>
            </a:fld>
            <a:endParaRPr lang="nl-NL"/>
          </a:p>
        </p:txBody>
      </p:sp>
      <p:sp>
        <p:nvSpPr>
          <p:cNvPr id="5" name="Tijdelijke aanduiding voor voettekst 4"/>
          <p:cNvSpPr>
            <a:spLocks noGrp="1"/>
          </p:cNvSpPr>
          <p:nvPr>
            <p:ph type="ftr" sz="quarter" idx="11"/>
          </p:nvPr>
        </p:nvSpPr>
        <p:spPr/>
        <p:txBody>
          <a:bodyPr/>
          <a:lstStyle/>
          <a:p>
            <a:r>
              <a:rPr lang="nl-NL" smtClean="0"/>
              <a:t>Titel van de presentatie</a:t>
            </a:r>
            <a:endParaRPr lang="nl-NL"/>
          </a:p>
        </p:txBody>
      </p:sp>
      <p:sp>
        <p:nvSpPr>
          <p:cNvPr id="6" name="Tijdelijke aanduiding voor dianummer 5"/>
          <p:cNvSpPr>
            <a:spLocks noGrp="1"/>
          </p:cNvSpPr>
          <p:nvPr>
            <p:ph type="sldNum" sz="quarter" idx="12"/>
          </p:nvPr>
        </p:nvSpPr>
        <p:spPr/>
        <p:txBody>
          <a:bodyPr/>
          <a:lstStyle/>
          <a:p>
            <a:fld id="{52236286-4DC8-46DE-9269-8F728FBC0641}" type="slidenum">
              <a:rPr lang="nl-NL" smtClean="0"/>
              <a:t>‹#›</a:t>
            </a:fld>
            <a:endParaRPr lang="nl-NL"/>
          </a:p>
        </p:txBody>
      </p:sp>
      <p:cxnSp>
        <p:nvCxnSpPr>
          <p:cNvPr id="7" name="Rechte verbindingslijn 8"/>
          <p:cNvCxnSpPr/>
          <p:nvPr userDrawn="1"/>
        </p:nvCxnSpPr>
        <p:spPr>
          <a:xfrm flipV="1">
            <a:off x="1220400" y="831600"/>
            <a:ext cx="0" cy="5550150"/>
          </a:xfrm>
          <a:prstGeom prst="line">
            <a:avLst/>
          </a:prstGeom>
          <a:ln w="127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677813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eld naast opsomming">
    <p:spTree>
      <p:nvGrpSpPr>
        <p:cNvPr id="1" name=""/>
        <p:cNvGrpSpPr/>
        <p:nvPr/>
      </p:nvGrpSpPr>
      <p:grpSpPr>
        <a:xfrm>
          <a:off x="0" y="0"/>
          <a:ext cx="0" cy="0"/>
          <a:chOff x="0" y="0"/>
          <a:chExt cx="0" cy="0"/>
        </a:xfrm>
      </p:grpSpPr>
      <p:sp>
        <p:nvSpPr>
          <p:cNvPr id="2" name="Titel 1"/>
          <p:cNvSpPr>
            <a:spLocks noGrp="1"/>
          </p:cNvSpPr>
          <p:nvPr>
            <p:ph type="title"/>
          </p:nvPr>
        </p:nvSpPr>
        <p:spPr>
          <a:xfrm>
            <a:off x="4716462" y="1342800"/>
            <a:ext cx="3959225" cy="720000"/>
          </a:xfr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716462" y="2199600"/>
            <a:ext cx="3959225" cy="4182150"/>
          </a:xfrm>
        </p:spPr>
        <p:txBody>
          <a:bodyPr/>
          <a:lstStyle>
            <a:lvl1pPr marL="185738" indent="-185738">
              <a:buFontTx/>
              <a:buBlip>
                <a:blip r:embed="rId2"/>
              </a:buBlip>
              <a:defRPr/>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p>
            <a:fld id="{779BAA46-1C82-41F8-8CE2-570BC461073F}" type="datetime8">
              <a:rPr lang="nl-NL" smtClean="0"/>
              <a:t>13-5-2015 10:16</a:t>
            </a:fld>
            <a:endParaRPr lang="nl-NL"/>
          </a:p>
        </p:txBody>
      </p:sp>
      <p:sp>
        <p:nvSpPr>
          <p:cNvPr id="5" name="Tijdelijke aanduiding voor voettekst 4"/>
          <p:cNvSpPr>
            <a:spLocks noGrp="1"/>
          </p:cNvSpPr>
          <p:nvPr>
            <p:ph type="ftr" sz="quarter" idx="11"/>
          </p:nvPr>
        </p:nvSpPr>
        <p:spPr/>
        <p:txBody>
          <a:bodyPr/>
          <a:lstStyle/>
          <a:p>
            <a:r>
              <a:rPr lang="nl-NL" smtClean="0"/>
              <a:t>Titel van de presentatie</a:t>
            </a:r>
            <a:endParaRPr lang="nl-NL"/>
          </a:p>
        </p:txBody>
      </p:sp>
      <p:sp>
        <p:nvSpPr>
          <p:cNvPr id="6" name="Tijdelijke aanduiding voor dianummer 5"/>
          <p:cNvSpPr>
            <a:spLocks noGrp="1"/>
          </p:cNvSpPr>
          <p:nvPr>
            <p:ph type="sldNum" sz="quarter" idx="12"/>
          </p:nvPr>
        </p:nvSpPr>
        <p:spPr/>
        <p:txBody>
          <a:bodyPr/>
          <a:lstStyle/>
          <a:p>
            <a:fld id="{52236286-4DC8-46DE-9269-8F728FBC0641}" type="slidenum">
              <a:rPr lang="nl-NL" smtClean="0"/>
              <a:t>‹#›</a:t>
            </a:fld>
            <a:endParaRPr lang="nl-NL"/>
          </a:p>
        </p:txBody>
      </p:sp>
      <p:sp>
        <p:nvSpPr>
          <p:cNvPr id="7" name="Tijdelijke aanduiding voor inhoud 2"/>
          <p:cNvSpPr>
            <a:spLocks noGrp="1"/>
          </p:cNvSpPr>
          <p:nvPr>
            <p:ph idx="13" hasCustomPrompt="1"/>
          </p:nvPr>
        </p:nvSpPr>
        <p:spPr>
          <a:xfrm>
            <a:off x="1403350" y="1412875"/>
            <a:ext cx="3024188" cy="4968875"/>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dirty="0" smtClean="0"/>
              <a:t>Voeg hier een staande afbeelding  toe en plaats deze vullend binnen dit kader</a:t>
            </a:r>
            <a:endParaRPr lang="nl-NL" dirty="0"/>
          </a:p>
        </p:txBody>
      </p:sp>
      <p:cxnSp>
        <p:nvCxnSpPr>
          <p:cNvPr id="8" name="Rechte verbindingslijn 8"/>
          <p:cNvCxnSpPr/>
          <p:nvPr userDrawn="1"/>
        </p:nvCxnSpPr>
        <p:spPr>
          <a:xfrm flipV="1">
            <a:off x="1220400" y="831600"/>
            <a:ext cx="0" cy="5550150"/>
          </a:xfrm>
          <a:prstGeom prst="line">
            <a:avLst/>
          </a:prstGeom>
          <a:ln w="127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22928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eld naast tekstbox">
    <p:spTree>
      <p:nvGrpSpPr>
        <p:cNvPr id="1" name=""/>
        <p:cNvGrpSpPr/>
        <p:nvPr/>
      </p:nvGrpSpPr>
      <p:grpSpPr>
        <a:xfrm>
          <a:off x="0" y="0"/>
          <a:ext cx="0" cy="0"/>
          <a:chOff x="0" y="0"/>
          <a:chExt cx="0" cy="0"/>
        </a:xfrm>
      </p:grpSpPr>
      <p:sp>
        <p:nvSpPr>
          <p:cNvPr id="2" name="Titel 1"/>
          <p:cNvSpPr>
            <a:spLocks noGrp="1"/>
          </p:cNvSpPr>
          <p:nvPr>
            <p:ph type="title"/>
          </p:nvPr>
        </p:nvSpPr>
        <p:spPr>
          <a:xfrm>
            <a:off x="4716462" y="1342800"/>
            <a:ext cx="3959225" cy="720000"/>
          </a:xfrm>
        </p:spPr>
        <p:txBody>
          <a:bodyPr/>
          <a:lstStyle/>
          <a:p>
            <a:r>
              <a:rPr lang="nl-NL" dirty="0" smtClean="0"/>
              <a:t>Klik om de stijl te bewerken</a:t>
            </a:r>
            <a:endParaRPr lang="nl-NL" dirty="0"/>
          </a:p>
        </p:txBody>
      </p:sp>
      <p:sp>
        <p:nvSpPr>
          <p:cNvPr id="3" name="Tijdelijke aanduiding voor inhoud 2"/>
          <p:cNvSpPr>
            <a:spLocks noGrp="1"/>
          </p:cNvSpPr>
          <p:nvPr>
            <p:ph idx="1"/>
          </p:nvPr>
        </p:nvSpPr>
        <p:spPr>
          <a:xfrm>
            <a:off x="4716462" y="2199600"/>
            <a:ext cx="3959225" cy="4182150"/>
          </a:xfrm>
        </p:spPr>
        <p:txBody>
          <a:bodyPr/>
          <a:lstStyle>
            <a:lvl1pPr marL="0" indent="0">
              <a:buFontTx/>
              <a:buNone/>
              <a:defRPr/>
            </a:lvl1pPr>
            <a:lvl2pPr marL="185738" indent="0">
              <a:buFontTx/>
              <a:buNone/>
              <a:defRPr/>
            </a:lvl2pPr>
            <a:lvl3pPr marL="355600" indent="0">
              <a:buFontTx/>
              <a:buNone/>
              <a:defRPr/>
            </a:lvl3pPr>
            <a:lvl4pPr marL="542925" indent="0">
              <a:buFontTx/>
              <a:buNone/>
              <a:defRPr/>
            </a:lvl4pPr>
            <a:lvl5pPr marL="714375" indent="0">
              <a:buFontTx/>
              <a:buNone/>
              <a:defRPr/>
            </a:lvl5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p>
            <a:fld id="{779BAA46-1C82-41F8-8CE2-570BC461073F}" type="datetime8">
              <a:rPr lang="nl-NL" smtClean="0"/>
              <a:t>13-5-2015 10:16</a:t>
            </a:fld>
            <a:endParaRPr lang="nl-NL"/>
          </a:p>
        </p:txBody>
      </p:sp>
      <p:sp>
        <p:nvSpPr>
          <p:cNvPr id="5" name="Tijdelijke aanduiding voor voettekst 4"/>
          <p:cNvSpPr>
            <a:spLocks noGrp="1"/>
          </p:cNvSpPr>
          <p:nvPr>
            <p:ph type="ftr" sz="quarter" idx="11"/>
          </p:nvPr>
        </p:nvSpPr>
        <p:spPr/>
        <p:txBody>
          <a:bodyPr/>
          <a:lstStyle/>
          <a:p>
            <a:r>
              <a:rPr lang="nl-NL" smtClean="0"/>
              <a:t>Titel van de presentatie</a:t>
            </a:r>
            <a:endParaRPr lang="nl-NL"/>
          </a:p>
        </p:txBody>
      </p:sp>
      <p:sp>
        <p:nvSpPr>
          <p:cNvPr id="6" name="Tijdelijke aanduiding voor dianummer 5"/>
          <p:cNvSpPr>
            <a:spLocks noGrp="1"/>
          </p:cNvSpPr>
          <p:nvPr>
            <p:ph type="sldNum" sz="quarter" idx="12"/>
          </p:nvPr>
        </p:nvSpPr>
        <p:spPr/>
        <p:txBody>
          <a:bodyPr/>
          <a:lstStyle/>
          <a:p>
            <a:fld id="{52236286-4DC8-46DE-9269-8F728FBC0641}" type="slidenum">
              <a:rPr lang="nl-NL" smtClean="0"/>
              <a:t>‹#›</a:t>
            </a:fld>
            <a:endParaRPr lang="nl-NL"/>
          </a:p>
        </p:txBody>
      </p:sp>
      <p:sp>
        <p:nvSpPr>
          <p:cNvPr id="7" name="Tijdelijke aanduiding voor inhoud 2"/>
          <p:cNvSpPr>
            <a:spLocks noGrp="1"/>
          </p:cNvSpPr>
          <p:nvPr>
            <p:ph idx="13" hasCustomPrompt="1"/>
          </p:nvPr>
        </p:nvSpPr>
        <p:spPr>
          <a:xfrm>
            <a:off x="1403350" y="1412875"/>
            <a:ext cx="3024188" cy="4968875"/>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dirty="0" smtClean="0"/>
              <a:t>Voeg hier een staande afbeelding  toe en plaats deze vullend binnen dit kader</a:t>
            </a:r>
            <a:endParaRPr lang="nl-NL" dirty="0"/>
          </a:p>
        </p:txBody>
      </p:sp>
      <p:cxnSp>
        <p:nvCxnSpPr>
          <p:cNvPr id="8" name="Rechte verbindingslijn 8"/>
          <p:cNvCxnSpPr/>
          <p:nvPr userDrawn="1"/>
        </p:nvCxnSpPr>
        <p:spPr>
          <a:xfrm flipV="1">
            <a:off x="1220400" y="831600"/>
            <a:ext cx="0" cy="5550150"/>
          </a:xfrm>
          <a:prstGeom prst="line">
            <a:avLst/>
          </a:prstGeom>
          <a:ln w="127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51013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ge pagina">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2714777-188F-4E6F-8704-DC2476BE1C56}" type="datetime8">
              <a:rPr lang="nl-NL" smtClean="0"/>
              <a:t>13-5-2015 10:16</a:t>
            </a:fld>
            <a:endParaRPr lang="nl-NL" dirty="0"/>
          </a:p>
        </p:txBody>
      </p:sp>
      <p:sp>
        <p:nvSpPr>
          <p:cNvPr id="3" name="Tijdelijke aanduiding voor voettekst 2"/>
          <p:cNvSpPr>
            <a:spLocks noGrp="1"/>
          </p:cNvSpPr>
          <p:nvPr>
            <p:ph type="ftr" sz="quarter" idx="11"/>
          </p:nvPr>
        </p:nvSpPr>
        <p:spPr/>
        <p:txBody>
          <a:bodyPr/>
          <a:lstStyle/>
          <a:p>
            <a:r>
              <a:rPr lang="nl-NL" dirty="0" smtClean="0"/>
              <a:t>Titel van de presentatie</a:t>
            </a:r>
            <a:endParaRPr lang="nl-NL" dirty="0"/>
          </a:p>
        </p:txBody>
      </p:sp>
      <p:sp>
        <p:nvSpPr>
          <p:cNvPr id="4" name="Tijdelijke aanduiding voor dianummer 3"/>
          <p:cNvSpPr>
            <a:spLocks noGrp="1"/>
          </p:cNvSpPr>
          <p:nvPr>
            <p:ph type="sldNum" sz="quarter" idx="12"/>
          </p:nvPr>
        </p:nvSpPr>
        <p:spPr/>
        <p:txBody>
          <a:bodyPr/>
          <a:lstStyle/>
          <a:p>
            <a:fld id="{52236286-4DC8-46DE-9269-8F728FBC0641}" type="slidenum">
              <a:rPr lang="nl-NL" smtClean="0"/>
              <a:t>‹#›</a:t>
            </a:fld>
            <a:endParaRPr lang="nl-NL" dirty="0"/>
          </a:p>
        </p:txBody>
      </p:sp>
      <p:sp>
        <p:nvSpPr>
          <p:cNvPr id="6" name="Tijdelijke aanduiding voor inhoud 2"/>
          <p:cNvSpPr>
            <a:spLocks noGrp="1"/>
          </p:cNvSpPr>
          <p:nvPr>
            <p:ph idx="13" hasCustomPrompt="1"/>
          </p:nvPr>
        </p:nvSpPr>
        <p:spPr>
          <a:xfrm>
            <a:off x="1403350" y="1412875"/>
            <a:ext cx="7272338" cy="4968875"/>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dirty="0" smtClean="0"/>
              <a:t>Voeg hier een afbeelding toe en plaats deze linksonder</a:t>
            </a:r>
            <a:endParaRPr lang="nl-NL" dirty="0"/>
          </a:p>
        </p:txBody>
      </p:sp>
      <p:cxnSp>
        <p:nvCxnSpPr>
          <p:cNvPr id="7" name="Rechte verbindingslijn 8"/>
          <p:cNvCxnSpPr/>
          <p:nvPr userDrawn="1"/>
        </p:nvCxnSpPr>
        <p:spPr>
          <a:xfrm flipV="1">
            <a:off x="1220400" y="831600"/>
            <a:ext cx="0" cy="5550150"/>
          </a:xfrm>
          <a:prstGeom prst="line">
            <a:avLst/>
          </a:prstGeom>
          <a:ln w="127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64017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slide" Target="../slides/slide1.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48680"/>
            <a:ext cx="9144000" cy="261469"/>
          </a:xfrm>
          <a:prstGeom prst="rect">
            <a:avLst/>
          </a:prstGeom>
        </p:spPr>
      </p:pic>
      <p:sp>
        <p:nvSpPr>
          <p:cNvPr id="2" name="Tijdelijke aanduiding voor titel 1"/>
          <p:cNvSpPr>
            <a:spLocks noGrp="1"/>
          </p:cNvSpPr>
          <p:nvPr>
            <p:ph type="title"/>
          </p:nvPr>
        </p:nvSpPr>
        <p:spPr>
          <a:xfrm>
            <a:off x="1403350" y="1342800"/>
            <a:ext cx="7272338" cy="720000"/>
          </a:xfrm>
          <a:prstGeom prst="rect">
            <a:avLst/>
          </a:prstGeom>
        </p:spPr>
        <p:txBody>
          <a:bodyPr vert="horz" lIns="0" tIns="0" rIns="0" bIns="0" rtlCol="0" anchor="t" anchorCtr="0">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1403350" y="2199600"/>
            <a:ext cx="7272338" cy="4320480"/>
          </a:xfrm>
          <a:prstGeom prst="rect">
            <a:avLst/>
          </a:prstGeom>
        </p:spPr>
        <p:txBody>
          <a:bodyPr vert="horz" lIns="0" tIns="0" rIns="0" bIns="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816800" y="262800"/>
            <a:ext cx="1800000" cy="106680"/>
          </a:xfrm>
          <a:prstGeom prst="rect">
            <a:avLst/>
          </a:prstGeom>
        </p:spPr>
        <p:txBody>
          <a:bodyPr vert="horz" lIns="0" tIns="0" rIns="0" bIns="0" rtlCol="0" anchor="t" anchorCtr="0"/>
          <a:lstStyle>
            <a:lvl1pPr algn="l">
              <a:defRPr sz="700">
                <a:solidFill>
                  <a:schemeClr val="tx1"/>
                </a:solidFill>
                <a:latin typeface="Arial" pitchFamily="34" charset="0"/>
                <a:cs typeface="Arial" pitchFamily="34" charset="0"/>
              </a:defRPr>
            </a:lvl1pPr>
          </a:lstStyle>
          <a:p>
            <a:r>
              <a:rPr lang="nl-NL" smtClean="0"/>
              <a:t>May 13, 2015</a:t>
            </a:r>
            <a:endParaRPr lang="nl-NL" dirty="0"/>
          </a:p>
        </p:txBody>
      </p:sp>
      <p:sp>
        <p:nvSpPr>
          <p:cNvPr id="5" name="Tijdelijke aanduiding voor voettekst 4"/>
          <p:cNvSpPr>
            <a:spLocks noGrp="1"/>
          </p:cNvSpPr>
          <p:nvPr>
            <p:ph type="ftr" sz="quarter" idx="3"/>
          </p:nvPr>
        </p:nvSpPr>
        <p:spPr>
          <a:xfrm>
            <a:off x="4816800" y="370800"/>
            <a:ext cx="1800000" cy="106680"/>
          </a:xfrm>
          <a:prstGeom prst="rect">
            <a:avLst/>
          </a:prstGeom>
        </p:spPr>
        <p:txBody>
          <a:bodyPr vert="horz" lIns="0" tIns="0" rIns="0" bIns="0" rtlCol="0" anchor="t" anchorCtr="0"/>
          <a:lstStyle>
            <a:lvl1pPr algn="l">
              <a:defRPr sz="700">
                <a:solidFill>
                  <a:schemeClr val="tx1"/>
                </a:solidFill>
                <a:latin typeface="Arial" pitchFamily="34" charset="0"/>
                <a:cs typeface="Arial" pitchFamily="34" charset="0"/>
              </a:defRPr>
            </a:lvl1pPr>
          </a:lstStyle>
          <a:p>
            <a:r>
              <a:rPr lang="nl-NL" smtClean="0"/>
              <a:t>BC and EC</a:t>
            </a:r>
            <a:endParaRPr lang="nl-NL" dirty="0"/>
          </a:p>
        </p:txBody>
      </p:sp>
      <p:sp>
        <p:nvSpPr>
          <p:cNvPr id="6" name="Tijdelijke aanduiding voor dianummer 5"/>
          <p:cNvSpPr>
            <a:spLocks noGrp="1"/>
          </p:cNvSpPr>
          <p:nvPr>
            <p:ph type="sldNum" sz="quarter" idx="4"/>
          </p:nvPr>
        </p:nvSpPr>
        <p:spPr>
          <a:xfrm>
            <a:off x="4816800" y="153968"/>
            <a:ext cx="1800000" cy="106680"/>
          </a:xfrm>
          <a:prstGeom prst="rect">
            <a:avLst/>
          </a:prstGeom>
        </p:spPr>
        <p:txBody>
          <a:bodyPr vert="horz" lIns="0" tIns="0" rIns="0" bIns="0" rtlCol="0" anchor="t" anchorCtr="0"/>
          <a:lstStyle>
            <a:lvl1pPr algn="l">
              <a:defRPr sz="700">
                <a:solidFill>
                  <a:schemeClr val="tx1"/>
                </a:solidFill>
                <a:latin typeface="Arial" pitchFamily="34" charset="0"/>
                <a:cs typeface="Arial" pitchFamily="34" charset="0"/>
              </a:defRPr>
            </a:lvl1pPr>
          </a:lstStyle>
          <a:p>
            <a:fld id="{52236286-4DC8-46DE-9269-8F728FBC0641}" type="slidenum">
              <a:rPr lang="nl-NL" smtClean="0"/>
              <a:pPr/>
              <a:t>‹#›</a:t>
            </a:fld>
            <a:endParaRPr lang="nl-NL" dirty="0"/>
          </a:p>
        </p:txBody>
      </p:sp>
      <p:cxnSp>
        <p:nvCxnSpPr>
          <p:cNvPr id="8" name="Rechte verbindingslijn 7"/>
          <p:cNvCxnSpPr/>
          <p:nvPr/>
        </p:nvCxnSpPr>
        <p:spPr>
          <a:xfrm flipV="1">
            <a:off x="248400" y="162000"/>
            <a:ext cx="0" cy="540000"/>
          </a:xfrm>
          <a:prstGeom prst="line">
            <a:avLst/>
          </a:prstGeom>
          <a:ln w="3175"/>
        </p:spPr>
        <p:style>
          <a:lnRef idx="1">
            <a:schemeClr val="dk1"/>
          </a:lnRef>
          <a:fillRef idx="0">
            <a:schemeClr val="dk1"/>
          </a:fillRef>
          <a:effectRef idx="0">
            <a:schemeClr val="dk1"/>
          </a:effectRef>
          <a:fontRef idx="minor">
            <a:schemeClr val="tx1"/>
          </a:fontRef>
        </p:style>
      </p:cxnSp>
      <p:cxnSp>
        <p:nvCxnSpPr>
          <p:cNvPr id="10" name="Rechte verbindingslijn 9"/>
          <p:cNvCxnSpPr/>
          <p:nvPr/>
        </p:nvCxnSpPr>
        <p:spPr>
          <a:xfrm flipV="1">
            <a:off x="2336400" y="162000"/>
            <a:ext cx="0" cy="540000"/>
          </a:xfrm>
          <a:prstGeom prst="line">
            <a:avLst/>
          </a:prstGeom>
          <a:ln w="3175"/>
        </p:spPr>
        <p:style>
          <a:lnRef idx="1">
            <a:schemeClr val="dk1"/>
          </a:lnRef>
          <a:fillRef idx="0">
            <a:schemeClr val="dk1"/>
          </a:fillRef>
          <a:effectRef idx="0">
            <a:schemeClr val="dk1"/>
          </a:effectRef>
          <a:fontRef idx="minor">
            <a:schemeClr val="tx1"/>
          </a:fontRef>
        </p:style>
      </p:cxnSp>
      <p:pic>
        <p:nvPicPr>
          <p:cNvPr id="11" name="Afbeelding 10">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7403" y="162000"/>
            <a:ext cx="619016" cy="493200"/>
          </a:xfrm>
          <a:prstGeom prst="rect">
            <a:avLst/>
          </a:prstGeom>
          <a:effectLst>
            <a:outerShdw blurRad="101600" dist="12700" dir="2700000" algn="ctr" rotWithShape="0">
              <a:prstClr val="black">
                <a:alpha val="50000"/>
              </a:prstClr>
            </a:outerShdw>
          </a:effectLst>
        </p:spPr>
      </p:pic>
      <p:pic>
        <p:nvPicPr>
          <p:cNvPr id="12" name="Afbeelding 11">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45403" y="162000"/>
            <a:ext cx="619016" cy="493200"/>
          </a:xfrm>
          <a:prstGeom prst="rect">
            <a:avLst/>
          </a:prstGeom>
          <a:effectLst>
            <a:outerShdw blurRad="101600" dist="12700" dir="2700000" algn="ctr" rotWithShape="0">
              <a:prstClr val="black">
                <a:alpha val="50000"/>
              </a:prstClr>
            </a:outerShdw>
          </a:effectLst>
        </p:spPr>
      </p:pic>
      <p:cxnSp>
        <p:nvCxnSpPr>
          <p:cNvPr id="15" name="Rechte verbindingslijn 14"/>
          <p:cNvCxnSpPr/>
          <p:nvPr/>
        </p:nvCxnSpPr>
        <p:spPr>
          <a:xfrm flipV="1">
            <a:off x="4708800" y="162000"/>
            <a:ext cx="0" cy="540000"/>
          </a:xfrm>
          <a:prstGeom prst="line">
            <a:avLst/>
          </a:prstGeom>
          <a:ln w="31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43337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61" r:id="rId4"/>
    <p:sldLayoutId id="2147483662" r:id="rId5"/>
    <p:sldLayoutId id="2147483663" r:id="rId6"/>
    <p:sldLayoutId id="2147483655" r:id="rId7"/>
  </p:sldLayoutIdLst>
  <p:timing>
    <p:tnLst>
      <p:par>
        <p:cTn id="1" dur="indefinite" restart="never" nodeType="tmRoot"/>
      </p:par>
    </p:tnLst>
  </p:timing>
  <p:hf hdr="0"/>
  <p:txStyles>
    <p:titleStyle>
      <a:lvl1pPr algn="l" defTabSz="914400" rtl="0" eaLnBrk="1" latinLnBrk="0" hangingPunct="1">
        <a:lnSpc>
          <a:spcPts val="2800"/>
        </a:lnSpc>
        <a:spcBef>
          <a:spcPct val="0"/>
        </a:spcBef>
        <a:buNone/>
        <a:defRPr sz="2400" b="1" kern="1200">
          <a:solidFill>
            <a:schemeClr val="tx1"/>
          </a:solidFill>
          <a:latin typeface="Arial" pitchFamily="34" charset="0"/>
          <a:ea typeface="+mj-ea"/>
          <a:cs typeface="Arial" pitchFamily="34" charset="0"/>
        </a:defRPr>
      </a:lvl1pPr>
    </p:titleStyle>
    <p:bodyStyle>
      <a:lvl1pPr marL="185738" indent="-185738" algn="l" defTabSz="914400" rtl="0" eaLnBrk="1" latinLnBrk="0" hangingPunct="1">
        <a:lnSpc>
          <a:spcPts val="2810"/>
        </a:lnSpc>
        <a:spcBef>
          <a:spcPts val="0"/>
        </a:spcBef>
        <a:buFontTx/>
        <a:buBlip>
          <a:blip r:embed="rId12"/>
        </a:buBlip>
        <a:defRPr sz="1800" kern="1200">
          <a:solidFill>
            <a:schemeClr val="tx1"/>
          </a:solidFill>
          <a:latin typeface="Arial" pitchFamily="34" charset="0"/>
          <a:ea typeface="+mn-ea"/>
          <a:cs typeface="Arial" pitchFamily="34" charset="0"/>
        </a:defRPr>
      </a:lvl1pPr>
      <a:lvl2pPr marL="357188" indent="-171450" algn="l" defTabSz="914400" rtl="0" eaLnBrk="1" latinLnBrk="0" hangingPunct="1">
        <a:lnSpc>
          <a:spcPts val="2810"/>
        </a:lnSpc>
        <a:spcBef>
          <a:spcPts val="0"/>
        </a:spcBef>
        <a:buFontTx/>
        <a:buBlip>
          <a:blip r:embed="rId12"/>
        </a:buBlip>
        <a:defRPr sz="1800" kern="1200">
          <a:solidFill>
            <a:schemeClr val="tx1"/>
          </a:solidFill>
          <a:latin typeface="Arial" pitchFamily="34" charset="0"/>
          <a:ea typeface="+mn-ea"/>
          <a:cs typeface="Arial" pitchFamily="34" charset="0"/>
        </a:defRPr>
      </a:lvl2pPr>
      <a:lvl3pPr marL="542925" indent="-185738" algn="l" defTabSz="914400" rtl="0" eaLnBrk="1" latinLnBrk="0" hangingPunct="1">
        <a:lnSpc>
          <a:spcPts val="2810"/>
        </a:lnSpc>
        <a:spcBef>
          <a:spcPts val="0"/>
        </a:spcBef>
        <a:buFontTx/>
        <a:buBlip>
          <a:blip r:embed="rId12"/>
        </a:buBlip>
        <a:defRPr sz="1800" kern="1200">
          <a:solidFill>
            <a:schemeClr val="tx1"/>
          </a:solidFill>
          <a:latin typeface="Arial" pitchFamily="34" charset="0"/>
          <a:ea typeface="+mn-ea"/>
          <a:cs typeface="Arial" pitchFamily="34" charset="0"/>
        </a:defRPr>
      </a:lvl3pPr>
      <a:lvl4pPr marL="715963" indent="-173038" algn="l" defTabSz="914400" rtl="0" eaLnBrk="1" latinLnBrk="0" hangingPunct="1">
        <a:lnSpc>
          <a:spcPts val="2810"/>
        </a:lnSpc>
        <a:spcBef>
          <a:spcPts val="0"/>
        </a:spcBef>
        <a:buFontTx/>
        <a:buBlip>
          <a:blip r:embed="rId12"/>
        </a:buBlip>
        <a:defRPr sz="1800" kern="1200">
          <a:solidFill>
            <a:schemeClr val="tx1"/>
          </a:solidFill>
          <a:latin typeface="Arial" pitchFamily="34" charset="0"/>
          <a:ea typeface="+mn-ea"/>
          <a:cs typeface="Arial" pitchFamily="34" charset="0"/>
        </a:defRPr>
      </a:lvl4pPr>
      <a:lvl5pPr marL="901700" indent="-185738" algn="l" defTabSz="914400" rtl="0" eaLnBrk="1" latinLnBrk="0" hangingPunct="1">
        <a:lnSpc>
          <a:spcPts val="2810"/>
        </a:lnSpc>
        <a:spcBef>
          <a:spcPts val="0"/>
        </a:spcBef>
        <a:buFontTx/>
        <a:buBlip>
          <a:blip r:embed="rId12"/>
        </a:buBlip>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134175"/>
            <a:ext cx="9396535" cy="735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51520" y="404664"/>
            <a:ext cx="7272338" cy="900000"/>
          </a:xfrm>
        </p:spPr>
        <p:txBody>
          <a:bodyPr/>
          <a:lstStyle/>
          <a:p>
            <a:r>
              <a:rPr lang="en-GB" dirty="0" smtClean="0">
                <a:solidFill>
                  <a:schemeClr val="bg1"/>
                </a:solidFill>
              </a:rPr>
              <a:t>BC, EC and OC</a:t>
            </a:r>
            <a:br>
              <a:rPr lang="en-GB" dirty="0" smtClean="0">
                <a:solidFill>
                  <a:schemeClr val="bg1"/>
                </a:solidFill>
              </a:rPr>
            </a:br>
            <a:r>
              <a:rPr lang="en-GB" dirty="0" smtClean="0">
                <a:solidFill>
                  <a:schemeClr val="bg1"/>
                </a:solidFill>
              </a:rPr>
              <a:t>Metrics, emissions and trends</a:t>
            </a:r>
            <a:endParaRPr lang="en-GB" dirty="0">
              <a:solidFill>
                <a:schemeClr val="bg1"/>
              </a:solidFill>
            </a:endParaRPr>
          </a:p>
        </p:txBody>
      </p:sp>
      <p:sp>
        <p:nvSpPr>
          <p:cNvPr id="3" name="Subtitle 2"/>
          <p:cNvSpPr>
            <a:spLocks noGrp="1"/>
          </p:cNvSpPr>
          <p:nvPr>
            <p:ph type="subTitle" idx="1"/>
          </p:nvPr>
        </p:nvSpPr>
        <p:spPr>
          <a:xfrm>
            <a:off x="1763688" y="1340768"/>
            <a:ext cx="7272338" cy="360000"/>
          </a:xfrm>
        </p:spPr>
        <p:txBody>
          <a:bodyPr/>
          <a:lstStyle/>
          <a:p>
            <a:pPr algn="r"/>
            <a:r>
              <a:rPr lang="en-GB" dirty="0" smtClean="0">
                <a:solidFill>
                  <a:schemeClr val="bg1"/>
                </a:solidFill>
              </a:rPr>
              <a:t>Jeroen Kuenen, Hugo Denier van der Gon, Bas Henzing, Antoon Visschedijk</a:t>
            </a:r>
            <a:endParaRPr lang="en-GB" dirty="0">
              <a:solidFill>
                <a:schemeClr val="bg1"/>
              </a:solidFill>
            </a:endParaRPr>
          </a:p>
        </p:txBody>
      </p:sp>
      <p:sp>
        <p:nvSpPr>
          <p:cNvPr id="5" name="Subtitle 2"/>
          <p:cNvSpPr txBox="1">
            <a:spLocks/>
          </p:cNvSpPr>
          <p:nvPr/>
        </p:nvSpPr>
        <p:spPr>
          <a:xfrm>
            <a:off x="1619672" y="6525752"/>
            <a:ext cx="7272338" cy="360000"/>
          </a:xfrm>
          <a:prstGeom prst="rect">
            <a:avLst/>
          </a:prstGeom>
        </p:spPr>
        <p:txBody>
          <a:bodyPr vert="horz" lIns="0" tIns="0" rIns="0" bIns="0" rtlCol="0">
            <a:noAutofit/>
          </a:bodyPr>
          <a:lstStyle>
            <a:lvl1pPr marL="0" indent="0" algn="l" defTabSz="914400" rtl="0" eaLnBrk="1" latinLnBrk="0" hangingPunct="1">
              <a:lnSpc>
                <a:spcPts val="1600"/>
              </a:lnSpc>
              <a:spcBef>
                <a:spcPts val="0"/>
              </a:spcBef>
              <a:buFontTx/>
              <a:buNone/>
              <a:defRPr sz="1400" kern="1200">
                <a:solidFill>
                  <a:schemeClr val="tx1"/>
                </a:solidFill>
                <a:latin typeface="Arial" pitchFamily="34" charset="0"/>
                <a:ea typeface="+mn-ea"/>
                <a:cs typeface="Arial" pitchFamily="34" charset="0"/>
              </a:defRPr>
            </a:lvl1pPr>
            <a:lvl2pPr marL="457200" indent="0" algn="ctr" defTabSz="914400" rtl="0" eaLnBrk="1" latinLnBrk="0" hangingPunct="1">
              <a:lnSpc>
                <a:spcPts val="2810"/>
              </a:lnSpc>
              <a:spcBef>
                <a:spcPts val="0"/>
              </a:spcBef>
              <a:buFontTx/>
              <a:buNone/>
              <a:defRPr sz="1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lnSpc>
                <a:spcPts val="2810"/>
              </a:lnSpc>
              <a:spcBef>
                <a:spcPts val="0"/>
              </a:spcBef>
              <a:buFontTx/>
              <a:buNone/>
              <a:defRPr sz="18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lnSpc>
                <a:spcPts val="2810"/>
              </a:lnSpc>
              <a:spcBef>
                <a:spcPts val="0"/>
              </a:spcBef>
              <a:buFontTx/>
              <a:buNone/>
              <a:defRPr sz="18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lnSpc>
                <a:spcPts val="2810"/>
              </a:lnSpc>
              <a:spcBef>
                <a:spcPts val="0"/>
              </a:spcBef>
              <a:buFontTx/>
              <a:buNone/>
              <a:defRPr sz="1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GB" i="1" dirty="0" smtClean="0">
                <a:solidFill>
                  <a:schemeClr val="bg1"/>
                </a:solidFill>
              </a:rPr>
              <a:t>EC emissions from diesel-fuelled vehicles, 2009</a:t>
            </a:r>
            <a:endParaRPr lang="en-GB" i="1" dirty="0">
              <a:solidFill>
                <a:schemeClr val="bg1"/>
              </a:solidFill>
            </a:endParaRPr>
          </a:p>
        </p:txBody>
      </p:sp>
    </p:spTree>
    <p:extLst>
      <p:ext uri="{BB962C8B-B14F-4D97-AF65-F5344CB8AC3E}">
        <p14:creationId xmlns:p14="http://schemas.microsoft.com/office/powerpoint/2010/main" val="928741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smtClean="0"/>
              <a:t>May 13, 2015</a:t>
            </a:r>
            <a:endParaRPr lang="en-GB" dirty="0"/>
          </a:p>
        </p:txBody>
      </p:sp>
      <p:sp>
        <p:nvSpPr>
          <p:cNvPr id="5" name="Footer Placeholder 4"/>
          <p:cNvSpPr>
            <a:spLocks noGrp="1"/>
          </p:cNvSpPr>
          <p:nvPr>
            <p:ph type="ftr" sz="quarter" idx="11"/>
          </p:nvPr>
        </p:nvSpPr>
        <p:spPr/>
        <p:txBody>
          <a:bodyPr/>
          <a:lstStyle/>
          <a:p>
            <a:r>
              <a:rPr lang="en-GB" dirty="0" smtClean="0"/>
              <a:t>Jeroen Kuenen
BC and EC</a:t>
            </a:r>
            <a:endParaRPr lang="en-GB" dirty="0"/>
          </a:p>
        </p:txBody>
      </p:sp>
      <p:sp>
        <p:nvSpPr>
          <p:cNvPr id="6" name="Slide Number Placeholder 5"/>
          <p:cNvSpPr>
            <a:spLocks noGrp="1"/>
          </p:cNvSpPr>
          <p:nvPr>
            <p:ph type="sldNum" sz="quarter" idx="12"/>
          </p:nvPr>
        </p:nvSpPr>
        <p:spPr/>
        <p:txBody>
          <a:bodyPr/>
          <a:lstStyle/>
          <a:p>
            <a:fld id="{52236286-4DC8-46DE-9269-8F728FBC0641}" type="slidenum">
              <a:rPr lang="en-GB" smtClean="0"/>
              <a:t>10</a:t>
            </a:fld>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217593" cy="661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11560" y="404664"/>
            <a:ext cx="6975652" cy="792088"/>
          </a:xfrm>
        </p:spPr>
        <p:txBody>
          <a:bodyPr/>
          <a:lstStyle/>
          <a:p>
            <a:r>
              <a:rPr lang="en-GB" dirty="0" smtClean="0"/>
              <a:t>Comparison of national totals of PM10 emissions from various sources (2008, </a:t>
            </a:r>
            <a:r>
              <a:rPr lang="en-GB" dirty="0" err="1" smtClean="0"/>
              <a:t>kton</a:t>
            </a:r>
            <a:r>
              <a:rPr lang="en-GB" dirty="0" smtClean="0"/>
              <a:t>)</a:t>
            </a:r>
            <a:endParaRPr lang="en-GB" dirty="0"/>
          </a:p>
        </p:txBody>
      </p:sp>
    </p:spTree>
    <p:extLst>
      <p:ext uri="{BB962C8B-B14F-4D97-AF65-F5344CB8AC3E}">
        <p14:creationId xmlns:p14="http://schemas.microsoft.com/office/powerpoint/2010/main" val="3934597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EC/OC emissions in TNO_MACC-III inventory – methodology in a nutshell</a:t>
            </a:r>
            <a:endParaRPr lang="en-GB" dirty="0"/>
          </a:p>
        </p:txBody>
      </p:sp>
      <p:sp>
        <p:nvSpPr>
          <p:cNvPr id="3" name="Content Placeholder 2"/>
          <p:cNvSpPr>
            <a:spLocks noGrp="1"/>
          </p:cNvSpPr>
          <p:nvPr>
            <p:ph idx="1"/>
          </p:nvPr>
        </p:nvSpPr>
        <p:spPr/>
        <p:txBody>
          <a:bodyPr/>
          <a:lstStyle/>
          <a:p>
            <a:r>
              <a:rPr lang="en-GB" dirty="0" smtClean="0"/>
              <a:t>Starts from reported PM10 &amp; PM2.5 per source sector (from reporting year 2013) – completed with IIASA GAINS estimates where needed</a:t>
            </a:r>
          </a:p>
          <a:p>
            <a:r>
              <a:rPr lang="en-GB" dirty="0" smtClean="0"/>
              <a:t>Some modifications/additions </a:t>
            </a:r>
            <a:r>
              <a:rPr lang="en-GB" dirty="0" smtClean="0"/>
              <a:t>made for consistency/completeness </a:t>
            </a:r>
            <a:r>
              <a:rPr lang="en-GB" dirty="0" smtClean="0"/>
              <a:t>(e.g. </a:t>
            </a:r>
            <a:r>
              <a:rPr lang="en-GB" dirty="0" err="1" smtClean="0"/>
              <a:t>agr</a:t>
            </a:r>
            <a:r>
              <a:rPr lang="en-GB" dirty="0" smtClean="0"/>
              <a:t>. </a:t>
            </a:r>
            <a:r>
              <a:rPr lang="en-GB" dirty="0"/>
              <a:t>w</a:t>
            </a:r>
            <a:r>
              <a:rPr lang="en-GB" dirty="0" smtClean="0"/>
              <a:t>aste burning, wood </a:t>
            </a:r>
            <a:r>
              <a:rPr lang="en-GB" dirty="0" smtClean="0"/>
              <a:t>combustion, agricultural NOx/VOC)</a:t>
            </a:r>
            <a:endParaRPr lang="en-GB" dirty="0" smtClean="0"/>
          </a:p>
          <a:p>
            <a:r>
              <a:rPr lang="en-GB" dirty="0" smtClean="0"/>
              <a:t>Calculation of </a:t>
            </a:r>
            <a:r>
              <a:rPr lang="en-GB" dirty="0" err="1" smtClean="0"/>
              <a:t>PM_coarse</a:t>
            </a:r>
            <a:r>
              <a:rPr lang="en-GB" dirty="0" smtClean="0"/>
              <a:t> as PM10-PM2.5, PM _fine = PM2.5</a:t>
            </a:r>
          </a:p>
          <a:p>
            <a:r>
              <a:rPr lang="en-GB" dirty="0" smtClean="0"/>
              <a:t>Breakdown of </a:t>
            </a:r>
            <a:r>
              <a:rPr lang="en-GB" dirty="0" err="1" smtClean="0"/>
              <a:t>PM_coarse</a:t>
            </a:r>
            <a:r>
              <a:rPr lang="en-GB" dirty="0" smtClean="0"/>
              <a:t> and </a:t>
            </a:r>
            <a:r>
              <a:rPr lang="en-GB" dirty="0" err="1" smtClean="0"/>
              <a:t>PM_fine</a:t>
            </a:r>
            <a:r>
              <a:rPr lang="en-GB" dirty="0" smtClean="0"/>
              <a:t> per source sector in IIASA GAINS subcategory/fuel combinations (&gt;200 sectors)</a:t>
            </a:r>
          </a:p>
          <a:p>
            <a:r>
              <a:rPr lang="en-GB" dirty="0" smtClean="0"/>
              <a:t>Estimation of EC and OC fractions for each of the sectors, based on data collection from various sources, expert judgement, etc.</a:t>
            </a:r>
          </a:p>
          <a:p>
            <a:r>
              <a:rPr lang="en-GB" dirty="0" smtClean="0"/>
              <a:t>Consistent spatial distribution using various proxies incl. point source information</a:t>
            </a:r>
            <a:endParaRPr lang="en-GB" dirty="0"/>
          </a:p>
          <a:p>
            <a:r>
              <a:rPr lang="en-GB" dirty="0" smtClean="0"/>
              <a:t>Work is update of TNO_MACC-II emission inventory (all the details in Kuenen et al., ACP, 2014)</a:t>
            </a:r>
          </a:p>
          <a:p>
            <a:endParaRPr lang="en-GB" dirty="0" smtClean="0"/>
          </a:p>
          <a:p>
            <a:endParaRPr lang="en-GB" dirty="0"/>
          </a:p>
        </p:txBody>
      </p:sp>
      <p:sp>
        <p:nvSpPr>
          <p:cNvPr id="4" name="Date Placeholder 3"/>
          <p:cNvSpPr>
            <a:spLocks noGrp="1"/>
          </p:cNvSpPr>
          <p:nvPr>
            <p:ph type="dt" sz="half" idx="10"/>
          </p:nvPr>
        </p:nvSpPr>
        <p:spPr/>
        <p:txBody>
          <a:bodyPr/>
          <a:lstStyle/>
          <a:p>
            <a:r>
              <a:rPr lang="en-GB" dirty="0" smtClean="0"/>
              <a:t>May 13, 2015</a:t>
            </a:r>
            <a:endParaRPr lang="en-GB" dirty="0"/>
          </a:p>
        </p:txBody>
      </p:sp>
      <p:sp>
        <p:nvSpPr>
          <p:cNvPr id="5" name="Footer Placeholder 4"/>
          <p:cNvSpPr>
            <a:spLocks noGrp="1"/>
          </p:cNvSpPr>
          <p:nvPr>
            <p:ph type="ftr" sz="quarter" idx="11"/>
          </p:nvPr>
        </p:nvSpPr>
        <p:spPr/>
        <p:txBody>
          <a:bodyPr/>
          <a:lstStyle/>
          <a:p>
            <a:r>
              <a:rPr lang="en-GB" dirty="0" smtClean="0"/>
              <a:t>Jeroen Kuenen
BC and EC</a:t>
            </a:r>
            <a:endParaRPr lang="en-GB" dirty="0"/>
          </a:p>
        </p:txBody>
      </p:sp>
      <p:sp>
        <p:nvSpPr>
          <p:cNvPr id="6" name="Slide Number Placeholder 5"/>
          <p:cNvSpPr>
            <a:spLocks noGrp="1"/>
          </p:cNvSpPr>
          <p:nvPr>
            <p:ph type="sldNum" sz="quarter" idx="12"/>
          </p:nvPr>
        </p:nvSpPr>
        <p:spPr/>
        <p:txBody>
          <a:bodyPr/>
          <a:lstStyle/>
          <a:p>
            <a:fld id="{52236286-4DC8-46DE-9269-8F728FBC0641}" type="slidenum">
              <a:rPr lang="en-GB" smtClean="0"/>
              <a:t>11</a:t>
            </a:fld>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27784" cy="128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759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dirty="0" smtClean="0"/>
              <a:t>May 13, 2015</a:t>
            </a:r>
            <a:endParaRPr lang="en-GB" dirty="0"/>
          </a:p>
        </p:txBody>
      </p:sp>
      <p:sp>
        <p:nvSpPr>
          <p:cNvPr id="5" name="Footer Placeholder 4"/>
          <p:cNvSpPr>
            <a:spLocks noGrp="1"/>
          </p:cNvSpPr>
          <p:nvPr>
            <p:ph type="ftr" sz="quarter" idx="11"/>
          </p:nvPr>
        </p:nvSpPr>
        <p:spPr/>
        <p:txBody>
          <a:bodyPr/>
          <a:lstStyle/>
          <a:p>
            <a:r>
              <a:rPr lang="en-GB" dirty="0" smtClean="0"/>
              <a:t>Jeroen Kuenen
BC and EC</a:t>
            </a:r>
            <a:endParaRPr lang="en-GB" dirty="0"/>
          </a:p>
        </p:txBody>
      </p:sp>
      <p:sp>
        <p:nvSpPr>
          <p:cNvPr id="6" name="Slide Number Placeholder 5"/>
          <p:cNvSpPr>
            <a:spLocks noGrp="1"/>
          </p:cNvSpPr>
          <p:nvPr>
            <p:ph type="sldNum" sz="quarter" idx="12"/>
          </p:nvPr>
        </p:nvSpPr>
        <p:spPr/>
        <p:txBody>
          <a:bodyPr/>
          <a:lstStyle/>
          <a:p>
            <a:fld id="{52236286-4DC8-46DE-9269-8F728FBC0641}" type="slidenum">
              <a:rPr lang="en-GB" smtClean="0"/>
              <a:t>12</a:t>
            </a:fld>
            <a:endParaRPr lang="en-GB"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77" y="1440159"/>
            <a:ext cx="8513715" cy="5013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2636912"/>
            <a:ext cx="746539" cy="523220"/>
          </a:xfrm>
          <a:prstGeom prst="rect">
            <a:avLst/>
          </a:prstGeom>
          <a:noFill/>
        </p:spPr>
        <p:txBody>
          <a:bodyPr wrap="square" rtlCol="0">
            <a:spAutoFit/>
          </a:bodyPr>
          <a:lstStyle/>
          <a:p>
            <a:r>
              <a:rPr lang="en-GB" sz="1400" dirty="0" smtClean="0"/>
              <a:t>+NOR/CHE</a:t>
            </a:r>
            <a:endParaRPr lang="en-GB" sz="1400" dirty="0"/>
          </a:p>
        </p:txBody>
      </p:sp>
    </p:spTree>
    <p:extLst>
      <p:ext uri="{BB962C8B-B14F-4D97-AF65-F5344CB8AC3E}">
        <p14:creationId xmlns:p14="http://schemas.microsoft.com/office/powerpoint/2010/main" val="1677090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350" y="908720"/>
            <a:ext cx="7272338" cy="720000"/>
          </a:xfrm>
        </p:spPr>
        <p:txBody>
          <a:bodyPr/>
          <a:lstStyle/>
          <a:p>
            <a:r>
              <a:rPr lang="en-GB" dirty="0" smtClean="0"/>
              <a:t>Sources of elemental carbon</a:t>
            </a:r>
            <a:endParaRPr lang="en-GB" dirty="0"/>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r>
              <a:rPr lang="en-GB" dirty="0" smtClean="0"/>
              <a:t>May 13, 2015</a:t>
            </a:r>
            <a:endParaRPr lang="en-GB" dirty="0"/>
          </a:p>
        </p:txBody>
      </p:sp>
      <p:sp>
        <p:nvSpPr>
          <p:cNvPr id="5" name="Footer Placeholder 4"/>
          <p:cNvSpPr>
            <a:spLocks noGrp="1"/>
          </p:cNvSpPr>
          <p:nvPr>
            <p:ph type="ftr" sz="quarter" idx="11"/>
          </p:nvPr>
        </p:nvSpPr>
        <p:spPr/>
        <p:txBody>
          <a:bodyPr/>
          <a:lstStyle/>
          <a:p>
            <a:r>
              <a:rPr lang="en-GB" dirty="0" smtClean="0"/>
              <a:t>Jeroen Kuenen
BC and EC</a:t>
            </a:r>
            <a:endParaRPr lang="en-GB" dirty="0"/>
          </a:p>
        </p:txBody>
      </p:sp>
      <p:sp>
        <p:nvSpPr>
          <p:cNvPr id="6" name="Slide Number Placeholder 5"/>
          <p:cNvSpPr>
            <a:spLocks noGrp="1"/>
          </p:cNvSpPr>
          <p:nvPr>
            <p:ph type="sldNum" sz="quarter" idx="12"/>
          </p:nvPr>
        </p:nvSpPr>
        <p:spPr/>
        <p:txBody>
          <a:bodyPr/>
          <a:lstStyle/>
          <a:p>
            <a:fld id="{52236286-4DC8-46DE-9269-8F728FBC0641}" type="slidenum">
              <a:rPr lang="en-GB" smtClean="0"/>
              <a:t>13</a:t>
            </a:fld>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8958"/>
            <a:ext cx="9144000" cy="5304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4274" y="2564904"/>
            <a:ext cx="746539" cy="523220"/>
          </a:xfrm>
          <a:prstGeom prst="rect">
            <a:avLst/>
          </a:prstGeom>
          <a:noFill/>
        </p:spPr>
        <p:txBody>
          <a:bodyPr wrap="square" rtlCol="0">
            <a:spAutoFit/>
          </a:bodyPr>
          <a:lstStyle/>
          <a:p>
            <a:r>
              <a:rPr lang="en-GB" sz="1400" dirty="0" smtClean="0"/>
              <a:t>+NOR/CHE</a:t>
            </a:r>
            <a:endParaRPr lang="en-GB" sz="1400" dirty="0"/>
          </a:p>
        </p:txBody>
      </p:sp>
    </p:spTree>
    <p:extLst>
      <p:ext uri="{BB962C8B-B14F-4D97-AF65-F5344CB8AC3E}">
        <p14:creationId xmlns:p14="http://schemas.microsoft.com/office/powerpoint/2010/main" val="3151497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350" y="908720"/>
            <a:ext cx="7272338" cy="720000"/>
          </a:xfrm>
        </p:spPr>
        <p:txBody>
          <a:bodyPr/>
          <a:lstStyle/>
          <a:p>
            <a:r>
              <a:rPr lang="en-GB" dirty="0" smtClean="0"/>
              <a:t>But countries can be quite different!</a:t>
            </a:r>
            <a:endParaRPr lang="en-GB" dirty="0"/>
          </a:p>
        </p:txBody>
      </p:sp>
      <p:sp>
        <p:nvSpPr>
          <p:cNvPr id="4" name="Date Placeholder 3"/>
          <p:cNvSpPr>
            <a:spLocks noGrp="1"/>
          </p:cNvSpPr>
          <p:nvPr>
            <p:ph type="dt" sz="half" idx="10"/>
          </p:nvPr>
        </p:nvSpPr>
        <p:spPr/>
        <p:txBody>
          <a:bodyPr/>
          <a:lstStyle/>
          <a:p>
            <a:r>
              <a:rPr lang="en-GB" dirty="0" smtClean="0"/>
              <a:t>May 13, 2015</a:t>
            </a:r>
            <a:endParaRPr lang="en-GB" dirty="0"/>
          </a:p>
        </p:txBody>
      </p:sp>
      <p:sp>
        <p:nvSpPr>
          <p:cNvPr id="5" name="Footer Placeholder 4"/>
          <p:cNvSpPr>
            <a:spLocks noGrp="1"/>
          </p:cNvSpPr>
          <p:nvPr>
            <p:ph type="ftr" sz="quarter" idx="11"/>
          </p:nvPr>
        </p:nvSpPr>
        <p:spPr/>
        <p:txBody>
          <a:bodyPr/>
          <a:lstStyle/>
          <a:p>
            <a:r>
              <a:rPr lang="en-GB" dirty="0" smtClean="0"/>
              <a:t>Jeroen Kuenen
BC and EC</a:t>
            </a:r>
            <a:endParaRPr lang="en-GB" dirty="0"/>
          </a:p>
        </p:txBody>
      </p:sp>
      <p:sp>
        <p:nvSpPr>
          <p:cNvPr id="6" name="Slide Number Placeholder 5"/>
          <p:cNvSpPr>
            <a:spLocks noGrp="1"/>
          </p:cNvSpPr>
          <p:nvPr>
            <p:ph type="sldNum" sz="quarter" idx="12"/>
          </p:nvPr>
        </p:nvSpPr>
        <p:spPr/>
        <p:txBody>
          <a:bodyPr/>
          <a:lstStyle/>
          <a:p>
            <a:fld id="{52236286-4DC8-46DE-9269-8F728FBC0641}" type="slidenum">
              <a:rPr lang="en-GB" smtClean="0"/>
              <a:t>14</a:t>
            </a:fld>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311429"/>
            <a:ext cx="7704856" cy="54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720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r>
              <a:rPr lang="en-GB" dirty="0" smtClean="0"/>
              <a:t>May 13, 2015</a:t>
            </a:r>
            <a:endParaRPr lang="en-GB" dirty="0"/>
          </a:p>
        </p:txBody>
      </p:sp>
      <p:sp>
        <p:nvSpPr>
          <p:cNvPr id="5" name="Footer Placeholder 4"/>
          <p:cNvSpPr>
            <a:spLocks noGrp="1"/>
          </p:cNvSpPr>
          <p:nvPr>
            <p:ph type="ftr" sz="quarter" idx="11"/>
          </p:nvPr>
        </p:nvSpPr>
        <p:spPr/>
        <p:txBody>
          <a:bodyPr/>
          <a:lstStyle/>
          <a:p>
            <a:r>
              <a:rPr lang="en-GB" dirty="0" smtClean="0"/>
              <a:t>Jeroen Kuenen
BC and EC</a:t>
            </a:r>
            <a:endParaRPr lang="en-GB" dirty="0"/>
          </a:p>
        </p:txBody>
      </p:sp>
      <p:sp>
        <p:nvSpPr>
          <p:cNvPr id="6" name="Slide Number Placeholder 5"/>
          <p:cNvSpPr>
            <a:spLocks noGrp="1"/>
          </p:cNvSpPr>
          <p:nvPr>
            <p:ph type="sldNum" sz="quarter" idx="12"/>
          </p:nvPr>
        </p:nvSpPr>
        <p:spPr/>
        <p:txBody>
          <a:bodyPr/>
          <a:lstStyle/>
          <a:p>
            <a:fld id="{52236286-4DC8-46DE-9269-8F728FBC0641}" type="slidenum">
              <a:rPr lang="en-GB" smtClean="0"/>
              <a:t>15</a:t>
            </a:fld>
            <a:endParaRPr lang="en-GB" dirty="0"/>
          </a:p>
        </p:txBody>
      </p:sp>
      <p:pic>
        <p:nvPicPr>
          <p:cNvPr id="7285" name="Picture 1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51"/>
            <a:ext cx="9180512" cy="687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327754" y="404664"/>
            <a:ext cx="7272338" cy="720000"/>
          </a:xfrm>
          <a:prstGeom prst="rect">
            <a:avLst/>
          </a:prstGeom>
        </p:spPr>
        <p:txBody>
          <a:bodyPr vert="horz" lIns="0" tIns="0" rIns="0" bIns="0" rtlCol="0" anchor="t" anchorCtr="0">
            <a:noAutofit/>
          </a:bodyPr>
          <a:lstStyle>
            <a:lvl1pPr algn="l" defTabSz="914400" rtl="0" eaLnBrk="1" latinLnBrk="0" hangingPunct="1">
              <a:lnSpc>
                <a:spcPts val="2800"/>
              </a:lnSpc>
              <a:spcBef>
                <a:spcPct val="0"/>
              </a:spcBef>
              <a:buNone/>
              <a:defRPr sz="2400" b="1" kern="1200">
                <a:solidFill>
                  <a:schemeClr val="tx1"/>
                </a:solidFill>
                <a:latin typeface="Arial" pitchFamily="34" charset="0"/>
                <a:ea typeface="+mj-ea"/>
                <a:cs typeface="Arial" pitchFamily="34" charset="0"/>
              </a:defRPr>
            </a:lvl1pPr>
          </a:lstStyle>
          <a:p>
            <a:r>
              <a:rPr lang="en-GB" dirty="0" smtClean="0">
                <a:solidFill>
                  <a:schemeClr val="bg1"/>
                </a:solidFill>
              </a:rPr>
              <a:t>Gridded EC, 2009, all sectors</a:t>
            </a:r>
            <a:endParaRPr lang="en-GB" dirty="0">
              <a:solidFill>
                <a:schemeClr val="bg1"/>
              </a:solidFill>
            </a:endParaRPr>
          </a:p>
        </p:txBody>
      </p:sp>
    </p:spTree>
    <p:extLst>
      <p:ext uri="{BB962C8B-B14F-4D97-AF65-F5344CB8AC3E}">
        <p14:creationId xmlns:p14="http://schemas.microsoft.com/office/powerpoint/2010/main" val="3389130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350" y="908720"/>
            <a:ext cx="7272338" cy="720000"/>
          </a:xfrm>
        </p:spPr>
        <p:txBody>
          <a:bodyPr/>
          <a:lstStyle/>
          <a:p>
            <a:r>
              <a:rPr lang="en-GB" dirty="0" smtClean="0"/>
              <a:t>Trends</a:t>
            </a:r>
            <a:endParaRPr lang="en-GB" dirty="0"/>
          </a:p>
        </p:txBody>
      </p:sp>
      <p:sp>
        <p:nvSpPr>
          <p:cNvPr id="3" name="Content Placeholder 2"/>
          <p:cNvSpPr>
            <a:spLocks noGrp="1"/>
          </p:cNvSpPr>
          <p:nvPr>
            <p:ph idx="1"/>
          </p:nvPr>
        </p:nvSpPr>
        <p:spPr>
          <a:xfrm>
            <a:off x="1403350" y="1340768"/>
            <a:ext cx="7272338" cy="4182150"/>
          </a:xfrm>
        </p:spPr>
        <p:txBody>
          <a:bodyPr/>
          <a:lstStyle/>
          <a:p>
            <a:r>
              <a:rPr lang="en-GB" dirty="0" smtClean="0"/>
              <a:t>Reducing trend in EC stronger than trend in PM2.5, since policy measures usually affect combustion sectors</a:t>
            </a:r>
            <a:endParaRPr lang="en-GB" dirty="0"/>
          </a:p>
        </p:txBody>
      </p:sp>
      <p:sp>
        <p:nvSpPr>
          <p:cNvPr id="4" name="Date Placeholder 3"/>
          <p:cNvSpPr>
            <a:spLocks noGrp="1"/>
          </p:cNvSpPr>
          <p:nvPr>
            <p:ph type="dt" sz="half" idx="10"/>
          </p:nvPr>
        </p:nvSpPr>
        <p:spPr/>
        <p:txBody>
          <a:bodyPr/>
          <a:lstStyle/>
          <a:p>
            <a:r>
              <a:rPr lang="en-GB" dirty="0" smtClean="0"/>
              <a:t>May 13, 2015</a:t>
            </a:r>
            <a:endParaRPr lang="en-GB" dirty="0"/>
          </a:p>
        </p:txBody>
      </p:sp>
      <p:sp>
        <p:nvSpPr>
          <p:cNvPr id="5" name="Footer Placeholder 4"/>
          <p:cNvSpPr>
            <a:spLocks noGrp="1"/>
          </p:cNvSpPr>
          <p:nvPr>
            <p:ph type="ftr" sz="quarter" idx="11"/>
          </p:nvPr>
        </p:nvSpPr>
        <p:spPr/>
        <p:txBody>
          <a:bodyPr/>
          <a:lstStyle/>
          <a:p>
            <a:r>
              <a:rPr lang="en-GB" dirty="0" smtClean="0"/>
              <a:t>Jeroen Kuenen
BC and EC</a:t>
            </a:r>
            <a:endParaRPr lang="en-GB" dirty="0"/>
          </a:p>
        </p:txBody>
      </p:sp>
      <p:sp>
        <p:nvSpPr>
          <p:cNvPr id="6" name="Slide Number Placeholder 5"/>
          <p:cNvSpPr>
            <a:spLocks noGrp="1"/>
          </p:cNvSpPr>
          <p:nvPr>
            <p:ph type="sldNum" sz="quarter" idx="12"/>
          </p:nvPr>
        </p:nvSpPr>
        <p:spPr/>
        <p:txBody>
          <a:bodyPr/>
          <a:lstStyle/>
          <a:p>
            <a:fld id="{52236286-4DC8-46DE-9269-8F728FBC0641}" type="slidenum">
              <a:rPr lang="en-GB" smtClean="0"/>
              <a:t>16</a:t>
            </a:fld>
            <a:endParaRPr lang="en-GB"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32856"/>
            <a:ext cx="6840760" cy="445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972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r>
              <a:rPr lang="en-GB" dirty="0" smtClean="0"/>
              <a:t>May 13, 2015</a:t>
            </a:r>
            <a:endParaRPr lang="en-GB" dirty="0"/>
          </a:p>
        </p:txBody>
      </p:sp>
      <p:sp>
        <p:nvSpPr>
          <p:cNvPr id="5" name="Footer Placeholder 4"/>
          <p:cNvSpPr>
            <a:spLocks noGrp="1"/>
          </p:cNvSpPr>
          <p:nvPr>
            <p:ph type="ftr" sz="quarter" idx="11"/>
          </p:nvPr>
        </p:nvSpPr>
        <p:spPr/>
        <p:txBody>
          <a:bodyPr/>
          <a:lstStyle/>
          <a:p>
            <a:r>
              <a:rPr lang="en-GB" dirty="0" smtClean="0"/>
              <a:t>Jeroen Kuenen
BC and EC</a:t>
            </a:r>
            <a:endParaRPr lang="en-GB" dirty="0"/>
          </a:p>
        </p:txBody>
      </p:sp>
      <p:sp>
        <p:nvSpPr>
          <p:cNvPr id="6" name="Slide Number Placeholder 5"/>
          <p:cNvSpPr>
            <a:spLocks noGrp="1"/>
          </p:cNvSpPr>
          <p:nvPr>
            <p:ph type="sldNum" sz="quarter" idx="12"/>
          </p:nvPr>
        </p:nvSpPr>
        <p:spPr/>
        <p:txBody>
          <a:bodyPr/>
          <a:lstStyle/>
          <a:p>
            <a:fld id="{52236286-4DC8-46DE-9269-8F728FBC0641}" type="slidenum">
              <a:rPr lang="en-GB" smtClean="0"/>
              <a:t>17</a:t>
            </a:fld>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 y="1006434"/>
            <a:ext cx="9104963" cy="584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731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Date Placeholder 3"/>
          <p:cNvSpPr>
            <a:spLocks noGrp="1"/>
          </p:cNvSpPr>
          <p:nvPr>
            <p:ph type="dt" sz="half" idx="10"/>
          </p:nvPr>
        </p:nvSpPr>
        <p:spPr/>
        <p:txBody>
          <a:bodyPr/>
          <a:lstStyle/>
          <a:p>
            <a:r>
              <a:rPr lang="en-GB" dirty="0" smtClean="0"/>
              <a:t>May 13, 2015</a:t>
            </a:r>
            <a:endParaRPr lang="en-GB" dirty="0"/>
          </a:p>
        </p:txBody>
      </p:sp>
      <p:sp>
        <p:nvSpPr>
          <p:cNvPr id="5" name="Footer Placeholder 4"/>
          <p:cNvSpPr>
            <a:spLocks noGrp="1"/>
          </p:cNvSpPr>
          <p:nvPr>
            <p:ph type="ftr" sz="quarter" idx="11"/>
          </p:nvPr>
        </p:nvSpPr>
        <p:spPr/>
        <p:txBody>
          <a:bodyPr/>
          <a:lstStyle/>
          <a:p>
            <a:r>
              <a:rPr lang="en-GB" dirty="0" smtClean="0"/>
              <a:t>Jeroen Kuenen
BC and EC</a:t>
            </a:r>
            <a:endParaRPr lang="en-GB" dirty="0"/>
          </a:p>
        </p:txBody>
      </p:sp>
      <p:sp>
        <p:nvSpPr>
          <p:cNvPr id="6" name="Slide Number Placeholder 5"/>
          <p:cNvSpPr>
            <a:spLocks noGrp="1"/>
          </p:cNvSpPr>
          <p:nvPr>
            <p:ph type="sldNum" sz="quarter" idx="12"/>
          </p:nvPr>
        </p:nvSpPr>
        <p:spPr/>
        <p:txBody>
          <a:bodyPr/>
          <a:lstStyle/>
          <a:p>
            <a:fld id="{52236286-4DC8-46DE-9269-8F728FBC0641}" type="slidenum">
              <a:rPr lang="en-GB" smtClean="0"/>
              <a:t>18</a:t>
            </a:fld>
            <a:endParaRPr lang="en-GB" dirty="0"/>
          </a:p>
        </p:txBody>
      </p:sp>
      <p:sp>
        <p:nvSpPr>
          <p:cNvPr id="8" name="Content Placeholder 7"/>
          <p:cNvSpPr>
            <a:spLocks noGrp="1"/>
          </p:cNvSpPr>
          <p:nvPr>
            <p:ph idx="1"/>
          </p:nvPr>
        </p:nvSpPr>
        <p:spPr>
          <a:xfrm>
            <a:off x="179512" y="116632"/>
            <a:ext cx="8280920" cy="4182150"/>
          </a:xfrm>
          <a:solidFill>
            <a:schemeClr val="bg1"/>
          </a:solidFill>
        </p:spPr>
        <p:txBody>
          <a:bodyPr/>
          <a:lstStyle/>
          <a:p>
            <a:pPr marL="0" indent="0">
              <a:buNone/>
            </a:pPr>
            <a:r>
              <a:rPr lang="en-GB" dirty="0"/>
              <a:t>	</a:t>
            </a:r>
            <a:r>
              <a:rPr lang="en-GB" dirty="0" smtClean="0"/>
              <a:t>Reduction in 2011 compared to 2000 – </a:t>
            </a:r>
            <a:r>
              <a:rPr lang="en-GB" dirty="0" smtClean="0"/>
              <a:t>TNO_MACC-III inventory </a:t>
            </a:r>
            <a:r>
              <a:rPr lang="en-GB" dirty="0" smtClean="0"/>
              <a:t>inventory</a:t>
            </a:r>
            <a:endParaRPr lang="en-GB" dirty="0"/>
          </a:p>
        </p:txBody>
      </p:sp>
      <p:graphicFrame>
        <p:nvGraphicFramePr>
          <p:cNvPr id="7" name="Object 6"/>
          <p:cNvGraphicFramePr>
            <a:graphicFrameLocks noChangeAspect="1"/>
          </p:cNvGraphicFramePr>
          <p:nvPr>
            <p:extLst>
              <p:ext uri="{D42A27DB-BD31-4B8C-83A1-F6EECF244321}">
                <p14:modId xmlns:p14="http://schemas.microsoft.com/office/powerpoint/2010/main" val="1242817332"/>
              </p:ext>
            </p:extLst>
          </p:nvPr>
        </p:nvGraphicFramePr>
        <p:xfrm>
          <a:off x="-1548680" y="476672"/>
          <a:ext cx="11106025" cy="7870620"/>
        </p:xfrm>
        <a:graphic>
          <a:graphicData uri="http://schemas.openxmlformats.org/presentationml/2006/ole">
            <mc:AlternateContent xmlns:mc="http://schemas.openxmlformats.org/markup-compatibility/2006">
              <mc:Choice xmlns:v="urn:schemas-microsoft-com:vml" Requires="v">
                <p:oleObj spid="_x0000_s8290" name="Acrobat Document" r:id="rId3" imgW="8010457" imgH="5676720" progId="AcroExch.Document.7">
                  <p:embed/>
                </p:oleObj>
              </mc:Choice>
              <mc:Fallback>
                <p:oleObj name="Acrobat Document" r:id="rId3" imgW="8010457" imgH="5676720" progId="AcroExch.Document.7">
                  <p:embed/>
                  <p:pic>
                    <p:nvPicPr>
                      <p:cNvPr id="0" name=""/>
                      <p:cNvPicPr/>
                      <p:nvPr/>
                    </p:nvPicPr>
                    <p:blipFill>
                      <a:blip r:embed="rId4"/>
                      <a:stretch>
                        <a:fillRect/>
                      </a:stretch>
                    </p:blipFill>
                    <p:spPr>
                      <a:xfrm>
                        <a:off x="-1548680" y="476672"/>
                        <a:ext cx="11106025" cy="7870620"/>
                      </a:xfrm>
                      <a:prstGeom prst="rect">
                        <a:avLst/>
                      </a:prstGeom>
                    </p:spPr>
                  </p:pic>
                </p:oleObj>
              </mc:Fallback>
            </mc:AlternateContent>
          </a:graphicData>
        </a:graphic>
      </p:graphicFrame>
    </p:spTree>
    <p:extLst>
      <p:ext uri="{BB962C8B-B14F-4D97-AF65-F5344CB8AC3E}">
        <p14:creationId xmlns:p14="http://schemas.microsoft.com/office/powerpoint/2010/main" val="79688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checking</a:t>
            </a:r>
            <a:endParaRPr lang="en-GB" dirty="0"/>
          </a:p>
        </p:txBody>
      </p:sp>
      <p:sp>
        <p:nvSpPr>
          <p:cNvPr id="3" name="Content Placeholder 2"/>
          <p:cNvSpPr>
            <a:spLocks noGrp="1"/>
          </p:cNvSpPr>
          <p:nvPr>
            <p:ph idx="1"/>
          </p:nvPr>
        </p:nvSpPr>
        <p:spPr>
          <a:xfrm>
            <a:off x="1403648" y="1988840"/>
            <a:ext cx="7272338" cy="4182150"/>
          </a:xfrm>
        </p:spPr>
        <p:txBody>
          <a:bodyPr/>
          <a:lstStyle/>
          <a:p>
            <a:r>
              <a:rPr lang="en-GB" dirty="0" smtClean="0"/>
              <a:t>By looking at emissions per capita, outliers can be identified and looked at in more detail</a:t>
            </a:r>
            <a:endParaRPr lang="en-GB" dirty="0"/>
          </a:p>
        </p:txBody>
      </p:sp>
      <p:sp>
        <p:nvSpPr>
          <p:cNvPr id="4" name="Date Placeholder 3"/>
          <p:cNvSpPr>
            <a:spLocks noGrp="1"/>
          </p:cNvSpPr>
          <p:nvPr>
            <p:ph type="dt" sz="half" idx="10"/>
          </p:nvPr>
        </p:nvSpPr>
        <p:spPr/>
        <p:txBody>
          <a:bodyPr/>
          <a:lstStyle/>
          <a:p>
            <a:r>
              <a:rPr lang="en-GB" dirty="0" smtClean="0"/>
              <a:t>May 13, 2015</a:t>
            </a:r>
            <a:endParaRPr lang="en-GB" dirty="0"/>
          </a:p>
        </p:txBody>
      </p:sp>
      <p:sp>
        <p:nvSpPr>
          <p:cNvPr id="5" name="Footer Placeholder 4"/>
          <p:cNvSpPr>
            <a:spLocks noGrp="1"/>
          </p:cNvSpPr>
          <p:nvPr>
            <p:ph type="ftr" sz="quarter" idx="11"/>
          </p:nvPr>
        </p:nvSpPr>
        <p:spPr/>
        <p:txBody>
          <a:bodyPr/>
          <a:lstStyle/>
          <a:p>
            <a:r>
              <a:rPr lang="en-GB" dirty="0" smtClean="0"/>
              <a:t>Jeroen Kuenen
BC and EC</a:t>
            </a:r>
            <a:endParaRPr lang="en-GB" dirty="0"/>
          </a:p>
        </p:txBody>
      </p:sp>
      <p:sp>
        <p:nvSpPr>
          <p:cNvPr id="6" name="Slide Number Placeholder 5"/>
          <p:cNvSpPr>
            <a:spLocks noGrp="1"/>
          </p:cNvSpPr>
          <p:nvPr>
            <p:ph type="sldNum" sz="quarter" idx="12"/>
          </p:nvPr>
        </p:nvSpPr>
        <p:spPr/>
        <p:txBody>
          <a:bodyPr/>
          <a:lstStyle/>
          <a:p>
            <a:fld id="{52236286-4DC8-46DE-9269-8F728FBC0641}" type="slidenum">
              <a:rPr lang="en-GB" smtClean="0"/>
              <a:t>19</a:t>
            </a:fld>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1" y="2708920"/>
            <a:ext cx="8888413" cy="401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881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r>
              <a:rPr lang="en-GB" dirty="0" smtClean="0"/>
              <a:t>BC and EC: different metrics</a:t>
            </a:r>
            <a:r>
              <a:rPr lang="en-GB" dirty="0"/>
              <a:t> </a:t>
            </a:r>
            <a:r>
              <a:rPr lang="en-GB" dirty="0" smtClean="0"/>
              <a:t>and terminology</a:t>
            </a:r>
          </a:p>
          <a:p>
            <a:pPr marL="0" indent="0">
              <a:buNone/>
            </a:pPr>
            <a:endParaRPr lang="en-GB" dirty="0"/>
          </a:p>
          <a:p>
            <a:r>
              <a:rPr lang="en-GB" dirty="0" smtClean="0"/>
              <a:t>EC estimates for Europe and their trends &amp; spatial distribution</a:t>
            </a:r>
            <a:endParaRPr lang="en-GB" dirty="0"/>
          </a:p>
        </p:txBody>
      </p:sp>
      <p:sp>
        <p:nvSpPr>
          <p:cNvPr id="4" name="Date Placeholder 3"/>
          <p:cNvSpPr>
            <a:spLocks noGrp="1"/>
          </p:cNvSpPr>
          <p:nvPr>
            <p:ph type="dt" sz="half" idx="10"/>
          </p:nvPr>
        </p:nvSpPr>
        <p:spPr/>
        <p:txBody>
          <a:bodyPr/>
          <a:lstStyle/>
          <a:p>
            <a:r>
              <a:rPr lang="en-GB" dirty="0" smtClean="0"/>
              <a:t>May 13, 2015</a:t>
            </a:r>
            <a:endParaRPr lang="en-GB" dirty="0"/>
          </a:p>
        </p:txBody>
      </p:sp>
      <p:sp>
        <p:nvSpPr>
          <p:cNvPr id="5" name="Footer Placeholder 4"/>
          <p:cNvSpPr>
            <a:spLocks noGrp="1"/>
          </p:cNvSpPr>
          <p:nvPr>
            <p:ph type="ftr" sz="quarter" idx="11"/>
          </p:nvPr>
        </p:nvSpPr>
        <p:spPr/>
        <p:txBody>
          <a:bodyPr/>
          <a:lstStyle/>
          <a:p>
            <a:r>
              <a:rPr lang="en-GB" dirty="0" smtClean="0"/>
              <a:t>Jeroen Kuenen
BC and EC</a:t>
            </a:r>
            <a:endParaRPr lang="en-GB" dirty="0"/>
          </a:p>
        </p:txBody>
      </p:sp>
      <p:sp>
        <p:nvSpPr>
          <p:cNvPr id="6" name="Slide Number Placeholder 5"/>
          <p:cNvSpPr>
            <a:spLocks noGrp="1"/>
          </p:cNvSpPr>
          <p:nvPr>
            <p:ph type="sldNum" sz="quarter" idx="12"/>
          </p:nvPr>
        </p:nvSpPr>
        <p:spPr/>
        <p:txBody>
          <a:bodyPr/>
          <a:lstStyle/>
          <a:p>
            <a:fld id="{52236286-4DC8-46DE-9269-8F728FBC0641}" type="slidenum">
              <a:rPr lang="en-GB" smtClean="0"/>
              <a:t>2</a:t>
            </a:fld>
            <a:endParaRPr lang="en-GB" dirty="0"/>
          </a:p>
        </p:txBody>
      </p:sp>
    </p:spTree>
    <p:extLst>
      <p:ext uri="{BB962C8B-B14F-4D97-AF65-F5344CB8AC3E}">
        <p14:creationId xmlns:p14="http://schemas.microsoft.com/office/powerpoint/2010/main" val="157656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980728"/>
            <a:ext cx="7272338" cy="720000"/>
          </a:xfrm>
        </p:spPr>
        <p:txBody>
          <a:bodyPr/>
          <a:lstStyle/>
          <a:p>
            <a:r>
              <a:rPr lang="en-GB" dirty="0" smtClean="0"/>
              <a:t>Per sector</a:t>
            </a:r>
            <a:endParaRPr lang="en-GB" dirty="0"/>
          </a:p>
        </p:txBody>
      </p:sp>
      <p:sp>
        <p:nvSpPr>
          <p:cNvPr id="3" name="Content Placeholder 2"/>
          <p:cNvSpPr>
            <a:spLocks noGrp="1"/>
          </p:cNvSpPr>
          <p:nvPr>
            <p:ph idx="1"/>
          </p:nvPr>
        </p:nvSpPr>
        <p:spPr>
          <a:xfrm>
            <a:off x="1403648" y="1556792"/>
            <a:ext cx="7272338" cy="4182150"/>
          </a:xfrm>
        </p:spPr>
        <p:txBody>
          <a:bodyPr/>
          <a:lstStyle/>
          <a:p>
            <a:r>
              <a:rPr lang="en-GB" dirty="0" smtClean="0"/>
              <a:t>Small combustion (</a:t>
            </a:r>
            <a:r>
              <a:rPr lang="en-GB" dirty="0" smtClean="0"/>
              <a:t>33% of total EC), </a:t>
            </a:r>
            <a:r>
              <a:rPr lang="en-GB" dirty="0" smtClean="0"/>
              <a:t>road transportation (21%)</a:t>
            </a:r>
          </a:p>
          <a:p>
            <a:pPr lvl="1"/>
            <a:r>
              <a:rPr lang="en-GB" dirty="0" smtClean="0"/>
              <a:t>Climatological differences &amp; fuel types for residential combustion</a:t>
            </a:r>
          </a:p>
          <a:p>
            <a:pPr lvl="1"/>
            <a:r>
              <a:rPr lang="en-GB" dirty="0" smtClean="0"/>
              <a:t>Diesel vs. gasoline in road transportation</a:t>
            </a:r>
            <a:endParaRPr lang="en-GB" dirty="0"/>
          </a:p>
        </p:txBody>
      </p:sp>
      <p:sp>
        <p:nvSpPr>
          <p:cNvPr id="4" name="Date Placeholder 3"/>
          <p:cNvSpPr>
            <a:spLocks noGrp="1"/>
          </p:cNvSpPr>
          <p:nvPr>
            <p:ph type="dt" sz="half" idx="10"/>
          </p:nvPr>
        </p:nvSpPr>
        <p:spPr/>
        <p:txBody>
          <a:bodyPr/>
          <a:lstStyle/>
          <a:p>
            <a:r>
              <a:rPr lang="en-GB" dirty="0" smtClean="0"/>
              <a:t>May 13, 2015</a:t>
            </a:r>
            <a:endParaRPr lang="en-GB" dirty="0"/>
          </a:p>
        </p:txBody>
      </p:sp>
      <p:sp>
        <p:nvSpPr>
          <p:cNvPr id="5" name="Footer Placeholder 4"/>
          <p:cNvSpPr>
            <a:spLocks noGrp="1"/>
          </p:cNvSpPr>
          <p:nvPr>
            <p:ph type="ftr" sz="quarter" idx="11"/>
          </p:nvPr>
        </p:nvSpPr>
        <p:spPr/>
        <p:txBody>
          <a:bodyPr/>
          <a:lstStyle/>
          <a:p>
            <a:r>
              <a:rPr lang="en-GB" dirty="0" smtClean="0"/>
              <a:t>Jeroen Kuenen
BC and EC</a:t>
            </a:r>
            <a:endParaRPr lang="en-GB" dirty="0"/>
          </a:p>
        </p:txBody>
      </p:sp>
      <p:sp>
        <p:nvSpPr>
          <p:cNvPr id="6" name="Slide Number Placeholder 5"/>
          <p:cNvSpPr>
            <a:spLocks noGrp="1"/>
          </p:cNvSpPr>
          <p:nvPr>
            <p:ph type="sldNum" sz="quarter" idx="12"/>
          </p:nvPr>
        </p:nvSpPr>
        <p:spPr/>
        <p:txBody>
          <a:bodyPr/>
          <a:lstStyle/>
          <a:p>
            <a:fld id="{52236286-4DC8-46DE-9269-8F728FBC0641}" type="slidenum">
              <a:rPr lang="en-GB" smtClean="0"/>
              <a:t>20</a:t>
            </a:fld>
            <a:endParaRPr lang="en-GB"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08920"/>
            <a:ext cx="9144000" cy="41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609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dirty="0"/>
              <a:t>To assess the impact of PM and its components, understanding and quantification is a key first step!</a:t>
            </a:r>
          </a:p>
          <a:p>
            <a:r>
              <a:rPr lang="en-GB" dirty="0" smtClean="0"/>
              <a:t>It is very important that we clearly distinguish between EC and BC (and OC) to avoid confusion</a:t>
            </a:r>
          </a:p>
          <a:p>
            <a:pPr lvl="1"/>
            <a:r>
              <a:rPr lang="en-GB" dirty="0" smtClean="0"/>
              <a:t>Black carbon: optical measurement, recalculated to mass, not conservative as optical properties may change during aging and transformation!</a:t>
            </a:r>
          </a:p>
          <a:p>
            <a:pPr lvl="1"/>
            <a:r>
              <a:rPr lang="en-GB" dirty="0" smtClean="0"/>
              <a:t>Elemental carbon: mass based analysis, conservative</a:t>
            </a:r>
          </a:p>
          <a:p>
            <a:r>
              <a:rPr lang="en-GB" dirty="0" smtClean="0"/>
              <a:t>TNO_MACC-III inventory provides gridded EC &amp; OC emissions calculated consistently for UNECE-Europe (AQ modelling input)</a:t>
            </a:r>
          </a:p>
          <a:p>
            <a:pPr lvl="1"/>
            <a:r>
              <a:rPr lang="en-GB" dirty="0" smtClean="0"/>
              <a:t>Decrease in overall EC since 2000 but not for all countries/sectors!</a:t>
            </a:r>
          </a:p>
          <a:p>
            <a:pPr lvl="1"/>
            <a:r>
              <a:rPr lang="en-GB" dirty="0" smtClean="0"/>
              <a:t>Variations per country/sector not all understood – requires further work &amp; checks</a:t>
            </a:r>
          </a:p>
          <a:p>
            <a:pPr lvl="1"/>
            <a:endParaRPr lang="en-GB" dirty="0" smtClean="0"/>
          </a:p>
          <a:p>
            <a:endParaRPr lang="en-GB" dirty="0"/>
          </a:p>
        </p:txBody>
      </p:sp>
      <p:sp>
        <p:nvSpPr>
          <p:cNvPr id="4" name="Date Placeholder 3"/>
          <p:cNvSpPr>
            <a:spLocks noGrp="1"/>
          </p:cNvSpPr>
          <p:nvPr>
            <p:ph type="dt" sz="half" idx="10"/>
          </p:nvPr>
        </p:nvSpPr>
        <p:spPr/>
        <p:txBody>
          <a:bodyPr/>
          <a:lstStyle/>
          <a:p>
            <a:r>
              <a:rPr lang="en-GB" dirty="0" smtClean="0"/>
              <a:t>May 13, 2015</a:t>
            </a:r>
            <a:endParaRPr lang="en-GB" dirty="0"/>
          </a:p>
        </p:txBody>
      </p:sp>
      <p:sp>
        <p:nvSpPr>
          <p:cNvPr id="5" name="Footer Placeholder 4"/>
          <p:cNvSpPr>
            <a:spLocks noGrp="1"/>
          </p:cNvSpPr>
          <p:nvPr>
            <p:ph type="ftr" sz="quarter" idx="11"/>
          </p:nvPr>
        </p:nvSpPr>
        <p:spPr/>
        <p:txBody>
          <a:bodyPr/>
          <a:lstStyle/>
          <a:p>
            <a:r>
              <a:rPr lang="en-GB" dirty="0" smtClean="0"/>
              <a:t>Jeroen Kuenen
BC and EC</a:t>
            </a:r>
            <a:endParaRPr lang="en-GB" dirty="0"/>
          </a:p>
        </p:txBody>
      </p:sp>
      <p:sp>
        <p:nvSpPr>
          <p:cNvPr id="6" name="Slide Number Placeholder 5"/>
          <p:cNvSpPr>
            <a:spLocks noGrp="1"/>
          </p:cNvSpPr>
          <p:nvPr>
            <p:ph type="sldNum" sz="quarter" idx="12"/>
          </p:nvPr>
        </p:nvSpPr>
        <p:spPr/>
        <p:txBody>
          <a:bodyPr/>
          <a:lstStyle/>
          <a:p>
            <a:fld id="{52236286-4DC8-46DE-9269-8F728FBC0641}" type="slidenum">
              <a:rPr lang="en-GB" smtClean="0"/>
              <a:t>21</a:t>
            </a:fld>
            <a:endParaRPr lang="en-GB" dirty="0"/>
          </a:p>
        </p:txBody>
      </p:sp>
    </p:spTree>
    <p:extLst>
      <p:ext uri="{BB962C8B-B14F-4D97-AF65-F5344CB8AC3E}">
        <p14:creationId xmlns:p14="http://schemas.microsoft.com/office/powerpoint/2010/main" val="1692708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484" y="908720"/>
            <a:ext cx="7272338" cy="720000"/>
          </a:xfrm>
        </p:spPr>
        <p:txBody>
          <a:bodyPr/>
          <a:lstStyle/>
          <a:p>
            <a:r>
              <a:rPr lang="en-GB" dirty="0" smtClean="0"/>
              <a:t>References and acknowledgement</a:t>
            </a:r>
            <a:endParaRPr lang="en-GB" dirty="0"/>
          </a:p>
        </p:txBody>
      </p:sp>
      <p:sp>
        <p:nvSpPr>
          <p:cNvPr id="3" name="Content Placeholder 2"/>
          <p:cNvSpPr>
            <a:spLocks noGrp="1"/>
          </p:cNvSpPr>
          <p:nvPr>
            <p:ph idx="1"/>
          </p:nvPr>
        </p:nvSpPr>
        <p:spPr>
          <a:xfrm>
            <a:off x="1403648" y="1484784"/>
            <a:ext cx="7272338" cy="4182150"/>
          </a:xfrm>
        </p:spPr>
        <p:txBody>
          <a:bodyPr/>
          <a:lstStyle/>
          <a:p>
            <a:r>
              <a:rPr lang="en-GB" sz="1600" dirty="0"/>
              <a:t>Kuenen, J. J. P., Visschedijk, A. J. H., Jozwicka, M., and Denier van der Gon, H. A. C.: TNO-MACC_II emission inventory; a multi-year (2003–2009) consistent high-resolution European emission inventory for air quality modelling, Atmos. Chem. Phys., 14, 10963-10976, doi:10.5194/acp-14-10963-2014, 2014</a:t>
            </a:r>
            <a:r>
              <a:rPr lang="en-GB" sz="1600" dirty="0" smtClean="0"/>
              <a:t>.</a:t>
            </a:r>
          </a:p>
          <a:p>
            <a:r>
              <a:rPr lang="en-GB" sz="1600" dirty="0" err="1" smtClean="0"/>
              <a:t>Nordmann</a:t>
            </a:r>
            <a:r>
              <a:rPr lang="en-GB" sz="1600" dirty="0" smtClean="0"/>
              <a:t>, S., et al. Atmospheric black carbon and warming effects influenced by the source and absorption enhancement in central Europe, Atmos. Chem. Phys., 14, 12683-12699, doi:10.5194/acp-14-12683-2014, 2014</a:t>
            </a:r>
          </a:p>
          <a:p>
            <a:r>
              <a:rPr lang="en-GB" sz="1600" dirty="0" err="1" smtClean="0"/>
              <a:t>Genberg</a:t>
            </a:r>
            <a:r>
              <a:rPr lang="en-GB" sz="1600" dirty="0" smtClean="0"/>
              <a:t>, J., et al. Light-absorbing carbon in Europe – measurement and modelling, with a focus on residential wood combustion emissions, Atmos. Chem. Phys., 13, 8719-8738, doi:10.5194/acp-13-8719-2013, 2013.</a:t>
            </a:r>
          </a:p>
          <a:p>
            <a:pPr lvl="1"/>
            <a:endParaRPr lang="en-GB" sz="1600" dirty="0"/>
          </a:p>
        </p:txBody>
      </p:sp>
      <p:sp>
        <p:nvSpPr>
          <p:cNvPr id="4" name="Date Placeholder 3"/>
          <p:cNvSpPr>
            <a:spLocks noGrp="1"/>
          </p:cNvSpPr>
          <p:nvPr>
            <p:ph type="dt" sz="half" idx="10"/>
          </p:nvPr>
        </p:nvSpPr>
        <p:spPr/>
        <p:txBody>
          <a:bodyPr/>
          <a:lstStyle/>
          <a:p>
            <a:r>
              <a:rPr lang="en-GB" dirty="0" smtClean="0"/>
              <a:t>May 13, 2015</a:t>
            </a:r>
            <a:endParaRPr lang="en-GB" dirty="0"/>
          </a:p>
        </p:txBody>
      </p:sp>
      <p:sp>
        <p:nvSpPr>
          <p:cNvPr id="5" name="Footer Placeholder 4"/>
          <p:cNvSpPr>
            <a:spLocks noGrp="1"/>
          </p:cNvSpPr>
          <p:nvPr>
            <p:ph type="ftr" sz="quarter" idx="11"/>
          </p:nvPr>
        </p:nvSpPr>
        <p:spPr/>
        <p:txBody>
          <a:bodyPr/>
          <a:lstStyle/>
          <a:p>
            <a:r>
              <a:rPr lang="en-GB" dirty="0" smtClean="0"/>
              <a:t>Jeroen Kuenen
BC and EC</a:t>
            </a:r>
            <a:endParaRPr lang="en-GB" dirty="0"/>
          </a:p>
        </p:txBody>
      </p:sp>
      <p:sp>
        <p:nvSpPr>
          <p:cNvPr id="6" name="Slide Number Placeholder 5"/>
          <p:cNvSpPr>
            <a:spLocks noGrp="1"/>
          </p:cNvSpPr>
          <p:nvPr>
            <p:ph type="sldNum" sz="quarter" idx="12"/>
          </p:nvPr>
        </p:nvSpPr>
        <p:spPr/>
        <p:txBody>
          <a:bodyPr/>
          <a:lstStyle/>
          <a:p>
            <a:fld id="{52236286-4DC8-46DE-9269-8F728FBC0641}" type="slidenum">
              <a:rPr lang="en-GB" smtClean="0"/>
              <a:t>22</a:t>
            </a:fld>
            <a:endParaRPr lang="en-GB"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494" y="5411361"/>
            <a:ext cx="2952328" cy="1446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090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350" y="2060848"/>
            <a:ext cx="7272338" cy="4320902"/>
          </a:xfrm>
        </p:spPr>
        <p:txBody>
          <a:bodyPr/>
          <a:lstStyle/>
          <a:p>
            <a:pPr marL="285750" indent="-285750">
              <a:buFont typeface="Arial" panose="020B0604020202020204" pitchFamily="34" charset="0"/>
              <a:buChar char="•"/>
            </a:pPr>
            <a:r>
              <a:rPr lang="en-GB" dirty="0" smtClean="0"/>
              <a:t>Black carbon (BC) sources are incomplete combustion processes , BC is particulate matter, it contains a lot of carbon and it is primary.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US</a:t>
            </a:r>
            <a:r>
              <a:rPr lang="en-GB" dirty="0"/>
              <a:t>, EPA (2012) </a:t>
            </a:r>
            <a:r>
              <a:rPr lang="en-GB" i="1" dirty="0"/>
              <a:t>A solid form of mostly pure carbon that absorbs solar radiation (light) at all wavelengths. BC is the most effective form of PM, by mass, at absorbing solar energy, and is produced by incomplete </a:t>
            </a:r>
            <a:r>
              <a:rPr lang="en-GB" i="1" dirty="0" smtClean="0"/>
              <a:t>combustion.</a:t>
            </a:r>
          </a:p>
          <a:p>
            <a:pPr marL="285750" indent="-285750">
              <a:buFont typeface="Arial" panose="020B0604020202020204" pitchFamily="34" charset="0"/>
              <a:buChar char="•"/>
            </a:pPr>
            <a:r>
              <a:rPr lang="en-GB" dirty="0" smtClean="0"/>
              <a:t>IPCC </a:t>
            </a:r>
            <a:r>
              <a:rPr lang="en-GB" dirty="0"/>
              <a:t>(2013)</a:t>
            </a:r>
            <a:r>
              <a:rPr lang="en-GB" i="1" dirty="0"/>
              <a:t> Operationally defined aerosol species based on measurement of light absorption and chemical reactivity and/or thermal stability. It is sometimes referred to as </a:t>
            </a:r>
            <a:r>
              <a:rPr lang="en-GB" i="1" dirty="0" smtClean="0"/>
              <a:t>soot.</a:t>
            </a:r>
          </a:p>
          <a:p>
            <a:pPr marL="285750" indent="-285750">
              <a:buFont typeface="Arial" panose="020B0604020202020204" pitchFamily="34" charset="0"/>
              <a:buChar char="•"/>
            </a:pPr>
            <a:r>
              <a:rPr lang="en-GB" dirty="0" err="1" smtClean="0"/>
              <a:t>Petzold</a:t>
            </a:r>
            <a:r>
              <a:rPr lang="en-GB" dirty="0" smtClean="0"/>
              <a:t> </a:t>
            </a:r>
            <a:r>
              <a:rPr lang="en-GB" dirty="0"/>
              <a:t>et al. (2013) </a:t>
            </a:r>
            <a:r>
              <a:rPr lang="en-GB" i="1" dirty="0"/>
              <a:t>A </a:t>
            </a:r>
            <a:r>
              <a:rPr lang="en-GB" b="1" i="1" dirty="0"/>
              <a:t>qualitative description</a:t>
            </a:r>
            <a:r>
              <a:rPr lang="en-GB" i="1" dirty="0"/>
              <a:t> when referring to light absorbing carbonaceous substances in atmospheric aerosol.</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endParaRPr lang="en-GB" dirty="0"/>
          </a:p>
        </p:txBody>
      </p:sp>
      <p:sp>
        <p:nvSpPr>
          <p:cNvPr id="5" name="Title 1"/>
          <p:cNvSpPr>
            <a:spLocks noGrp="1"/>
          </p:cNvSpPr>
          <p:nvPr>
            <p:ph type="title"/>
          </p:nvPr>
        </p:nvSpPr>
        <p:spPr>
          <a:xfrm>
            <a:off x="1403350" y="1342800"/>
            <a:ext cx="7272338" cy="720000"/>
          </a:xfrm>
        </p:spPr>
        <p:txBody>
          <a:bodyPr/>
          <a:lstStyle/>
          <a:p>
            <a:r>
              <a:rPr lang="en-GB" dirty="0" smtClean="0"/>
              <a:t>BC terminology</a:t>
            </a:r>
            <a:endParaRPr lang="en-GB" dirty="0"/>
          </a:p>
        </p:txBody>
      </p:sp>
      <p:sp>
        <p:nvSpPr>
          <p:cNvPr id="2" name="Date Placeholder 1"/>
          <p:cNvSpPr>
            <a:spLocks noGrp="1"/>
          </p:cNvSpPr>
          <p:nvPr>
            <p:ph type="dt" sz="half" idx="10"/>
          </p:nvPr>
        </p:nvSpPr>
        <p:spPr/>
        <p:txBody>
          <a:bodyPr/>
          <a:lstStyle/>
          <a:p>
            <a:r>
              <a:rPr lang="en-GB" dirty="0" smtClean="0"/>
              <a:t>May 13, 2015</a:t>
            </a:r>
            <a:endParaRPr lang="en-GB" dirty="0"/>
          </a:p>
        </p:txBody>
      </p:sp>
      <p:sp>
        <p:nvSpPr>
          <p:cNvPr id="4" name="Footer Placeholder 3"/>
          <p:cNvSpPr>
            <a:spLocks noGrp="1"/>
          </p:cNvSpPr>
          <p:nvPr>
            <p:ph type="ftr" sz="quarter" idx="11"/>
          </p:nvPr>
        </p:nvSpPr>
        <p:spPr/>
        <p:txBody>
          <a:bodyPr/>
          <a:lstStyle/>
          <a:p>
            <a:r>
              <a:rPr lang="en-GB" dirty="0" smtClean="0"/>
              <a:t>Jeroen Kuenen
BC and EC</a:t>
            </a:r>
            <a:endParaRPr lang="en-GB" dirty="0"/>
          </a:p>
        </p:txBody>
      </p:sp>
      <p:sp>
        <p:nvSpPr>
          <p:cNvPr id="6" name="Slide Number Placeholder 5"/>
          <p:cNvSpPr>
            <a:spLocks noGrp="1"/>
          </p:cNvSpPr>
          <p:nvPr>
            <p:ph type="sldNum" sz="quarter" idx="12"/>
          </p:nvPr>
        </p:nvSpPr>
        <p:spPr/>
        <p:txBody>
          <a:bodyPr/>
          <a:lstStyle/>
          <a:p>
            <a:fld id="{52236286-4DC8-46DE-9269-8F728FBC0641}" type="slidenum">
              <a:rPr lang="en-GB" smtClean="0"/>
              <a:t>3</a:t>
            </a:fld>
            <a:endParaRPr lang="en-GB" dirty="0"/>
          </a:p>
        </p:txBody>
      </p:sp>
    </p:spTree>
    <p:extLst>
      <p:ext uri="{BB962C8B-B14F-4D97-AF65-F5344CB8AC3E}">
        <p14:creationId xmlns:p14="http://schemas.microsoft.com/office/powerpoint/2010/main" val="1103649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BC measurable properties</a:t>
            </a:r>
            <a:endParaRPr lang="en-GB" dirty="0"/>
          </a:p>
        </p:txBody>
      </p:sp>
      <p:sp>
        <p:nvSpPr>
          <p:cNvPr id="4" name="Rectangle 3"/>
          <p:cNvSpPr/>
          <p:nvPr/>
        </p:nvSpPr>
        <p:spPr>
          <a:xfrm>
            <a:off x="1331640" y="2274838"/>
            <a:ext cx="7272808" cy="4247317"/>
          </a:xfrm>
          <a:prstGeom prst="rect">
            <a:avLst/>
          </a:prstGeom>
        </p:spPr>
        <p:txBody>
          <a:bodyPr wrap="square">
            <a:spAutoFit/>
          </a:bodyPr>
          <a:lstStyle/>
          <a:p>
            <a:pPr lvl="0"/>
            <a:r>
              <a:rPr lang="en-GB" dirty="0" smtClean="0"/>
              <a:t>Method defined terminology for black carbon (Bond et al., 2013)</a:t>
            </a:r>
          </a:p>
          <a:p>
            <a:pPr lvl="0"/>
            <a:endParaRPr lang="en-GB" dirty="0" smtClean="0"/>
          </a:p>
          <a:p>
            <a:pPr marL="285750" indent="-285750">
              <a:buFont typeface="Arial" panose="020B0604020202020204" pitchFamily="34" charset="0"/>
              <a:buChar char="•"/>
            </a:pPr>
            <a:r>
              <a:rPr lang="en-GB" b="1" dirty="0"/>
              <a:t>Refractory</a:t>
            </a:r>
            <a:r>
              <a:rPr lang="en-GB" dirty="0"/>
              <a:t> with vaporization temperature near 4000 K [Schwarz et al., 2006].</a:t>
            </a:r>
          </a:p>
          <a:p>
            <a:pPr marL="285750" lvl="0" indent="-285750">
              <a:buFont typeface="Arial" panose="020B0604020202020204" pitchFamily="34" charset="0"/>
              <a:buChar char="•"/>
            </a:pPr>
            <a:r>
              <a:rPr lang="en-GB" dirty="0" smtClean="0"/>
              <a:t>Strong visible </a:t>
            </a:r>
            <a:r>
              <a:rPr lang="en-GB" b="1" dirty="0" smtClean="0"/>
              <a:t>light absorption </a:t>
            </a:r>
            <a:r>
              <a:rPr lang="en-GB" dirty="0" smtClean="0"/>
              <a:t>at 550 nm [Bond and Bergstrom, 2006.</a:t>
            </a:r>
          </a:p>
          <a:p>
            <a:pPr marL="285750" lvl="0" indent="-285750">
              <a:buFont typeface="Arial" panose="020B0604020202020204" pitchFamily="34" charset="0"/>
              <a:buChar char="•"/>
            </a:pPr>
            <a:r>
              <a:rPr lang="en-GB" dirty="0" smtClean="0"/>
              <a:t>Aggregate morphology [</a:t>
            </a:r>
            <a:r>
              <a:rPr lang="en-GB" dirty="0" err="1" smtClean="0"/>
              <a:t>Medalia</a:t>
            </a:r>
            <a:r>
              <a:rPr lang="en-GB" dirty="0" smtClean="0"/>
              <a:t> and Heckman, 1969].</a:t>
            </a:r>
          </a:p>
          <a:p>
            <a:pPr marL="285750" lvl="0" indent="-285750">
              <a:buFont typeface="Arial" panose="020B0604020202020204" pitchFamily="34" charset="0"/>
              <a:buChar char="•"/>
            </a:pPr>
            <a:r>
              <a:rPr lang="en-GB" dirty="0" smtClean="0"/>
              <a:t>Insolubility in water and common organic solvents [Fung, 1990].</a:t>
            </a:r>
          </a:p>
          <a:p>
            <a:pPr marL="285750" lvl="0" indent="-285750">
              <a:buFont typeface="Arial" panose="020B0604020202020204" pitchFamily="34" charset="0"/>
              <a:buChar char="•"/>
            </a:pPr>
            <a:endParaRPr lang="en-GB" dirty="0" smtClean="0"/>
          </a:p>
          <a:p>
            <a:endParaRPr lang="en-GB" dirty="0" smtClean="0"/>
          </a:p>
          <a:p>
            <a:endParaRPr lang="en-GB" dirty="0" smtClean="0"/>
          </a:p>
          <a:p>
            <a:r>
              <a:rPr lang="en-GB" dirty="0" smtClean="0"/>
              <a:t>techniques based on the measurement of light absorption,</a:t>
            </a:r>
          </a:p>
          <a:p>
            <a:endParaRPr lang="en-GB" dirty="0" smtClean="0"/>
          </a:p>
          <a:p>
            <a:r>
              <a:rPr lang="en-GB" dirty="0" smtClean="0"/>
              <a:t>techniques based on the measurement of thermal stability of carbon.</a:t>
            </a:r>
          </a:p>
          <a:p>
            <a:pPr marL="285750" lvl="0" indent="-285750">
              <a:buFont typeface="Arial" panose="020B0604020202020204" pitchFamily="34" charset="0"/>
              <a:buChar char="•"/>
            </a:pPr>
            <a:endParaRPr lang="en-GB" dirty="0"/>
          </a:p>
        </p:txBody>
      </p:sp>
      <p:sp>
        <p:nvSpPr>
          <p:cNvPr id="7" name="Content Placeholder 6"/>
          <p:cNvSpPr>
            <a:spLocks noGrp="1"/>
          </p:cNvSpPr>
          <p:nvPr>
            <p:ph idx="1"/>
          </p:nvPr>
        </p:nvSpPr>
        <p:spPr>
          <a:xfrm>
            <a:off x="1547664" y="4437112"/>
            <a:ext cx="7272338" cy="2669982"/>
          </a:xfrm>
        </p:spPr>
        <p:txBody>
          <a:bodyPr/>
          <a:lstStyle/>
          <a:p>
            <a:endParaRPr lang="en-GB" dirty="0" smtClean="0"/>
          </a:p>
          <a:p>
            <a:endParaRPr lang="en-GB" dirty="0"/>
          </a:p>
        </p:txBody>
      </p:sp>
      <p:sp>
        <p:nvSpPr>
          <p:cNvPr id="3" name="Date Placeholder 2"/>
          <p:cNvSpPr>
            <a:spLocks noGrp="1"/>
          </p:cNvSpPr>
          <p:nvPr>
            <p:ph type="dt" sz="half" idx="10"/>
          </p:nvPr>
        </p:nvSpPr>
        <p:spPr/>
        <p:txBody>
          <a:bodyPr/>
          <a:lstStyle/>
          <a:p>
            <a:r>
              <a:rPr lang="en-GB" dirty="0" smtClean="0"/>
              <a:t>May 13, 2015</a:t>
            </a:r>
            <a:endParaRPr lang="en-GB" dirty="0"/>
          </a:p>
        </p:txBody>
      </p:sp>
      <p:sp>
        <p:nvSpPr>
          <p:cNvPr id="5" name="Footer Placeholder 4"/>
          <p:cNvSpPr>
            <a:spLocks noGrp="1"/>
          </p:cNvSpPr>
          <p:nvPr>
            <p:ph type="ftr" sz="quarter" idx="11"/>
          </p:nvPr>
        </p:nvSpPr>
        <p:spPr/>
        <p:txBody>
          <a:bodyPr/>
          <a:lstStyle/>
          <a:p>
            <a:r>
              <a:rPr lang="en-GB" dirty="0" smtClean="0"/>
              <a:t>Jeroen Kuenen
BC and EC</a:t>
            </a:r>
            <a:endParaRPr lang="en-GB" dirty="0"/>
          </a:p>
        </p:txBody>
      </p:sp>
      <p:sp>
        <p:nvSpPr>
          <p:cNvPr id="6" name="Slide Number Placeholder 5"/>
          <p:cNvSpPr>
            <a:spLocks noGrp="1"/>
          </p:cNvSpPr>
          <p:nvPr>
            <p:ph type="sldNum" sz="quarter" idx="12"/>
          </p:nvPr>
        </p:nvSpPr>
        <p:spPr/>
        <p:txBody>
          <a:bodyPr/>
          <a:lstStyle/>
          <a:p>
            <a:fld id="{52236286-4DC8-46DE-9269-8F728FBC0641}" type="slidenum">
              <a:rPr lang="en-GB" smtClean="0"/>
              <a:t>4</a:t>
            </a:fld>
            <a:endParaRPr lang="en-GB" dirty="0"/>
          </a:p>
        </p:txBody>
      </p:sp>
    </p:spTree>
    <p:extLst>
      <p:ext uri="{BB962C8B-B14F-4D97-AF65-F5344CB8AC3E}">
        <p14:creationId xmlns:p14="http://schemas.microsoft.com/office/powerpoint/2010/main" val="329446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350" y="1700808"/>
            <a:ext cx="7272338" cy="4680942"/>
          </a:xfrm>
        </p:spPr>
        <p:txBody>
          <a:bodyPr/>
          <a:lstStyle/>
          <a:p>
            <a:endParaRPr lang="en-GB" sz="1400" dirty="0" smtClean="0"/>
          </a:p>
          <a:p>
            <a:endParaRPr lang="en-GB" sz="1400" dirty="0" smtClean="0"/>
          </a:p>
          <a:p>
            <a:endParaRPr lang="en-GB" sz="800" dirty="0" smtClean="0"/>
          </a:p>
          <a:p>
            <a:endParaRPr lang="en-GB" sz="800" dirty="0" smtClean="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59"/>
          <a:stretch/>
        </p:blipFill>
        <p:spPr bwMode="auto">
          <a:xfrm>
            <a:off x="1558037" y="2215200"/>
            <a:ext cx="5939714" cy="2789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331640" y="1495200"/>
            <a:ext cx="7272338" cy="720000"/>
          </a:xfrm>
          <a:prstGeom prst="rect">
            <a:avLst/>
          </a:prstGeom>
        </p:spPr>
        <p:txBody>
          <a:bodyPr vert="horz" lIns="0" tIns="0" rIns="0" bIns="0" rtlCol="0" anchor="t" anchorCtr="0">
            <a:noAutofit/>
          </a:bodyPr>
          <a:lstStyle>
            <a:lvl1pPr algn="l" defTabSz="914400" rtl="0" eaLnBrk="1" latinLnBrk="0" hangingPunct="1">
              <a:lnSpc>
                <a:spcPts val="2800"/>
              </a:lnSpc>
              <a:spcBef>
                <a:spcPct val="0"/>
              </a:spcBef>
              <a:buNone/>
              <a:defRPr sz="2400" b="1" kern="1200">
                <a:solidFill>
                  <a:schemeClr val="tx1"/>
                </a:solidFill>
                <a:latin typeface="Arial" pitchFamily="34" charset="0"/>
                <a:ea typeface="+mj-ea"/>
                <a:cs typeface="Arial" pitchFamily="34" charset="0"/>
              </a:defRPr>
            </a:lvl1pPr>
          </a:lstStyle>
          <a:p>
            <a:r>
              <a:rPr lang="en-GB" dirty="0" smtClean="0"/>
              <a:t>Evolving carbon methods – EC-OC methods</a:t>
            </a:r>
          </a:p>
          <a:p>
            <a:r>
              <a:rPr lang="en-GB" dirty="0"/>
              <a:t>Thermal optical </a:t>
            </a:r>
            <a:r>
              <a:rPr lang="en-GB" dirty="0" smtClean="0"/>
              <a:t>methods</a:t>
            </a:r>
            <a:endParaRPr lang="en-GB" dirty="0"/>
          </a:p>
        </p:txBody>
      </p:sp>
      <p:sp>
        <p:nvSpPr>
          <p:cNvPr id="7" name="Rectangle 6"/>
          <p:cNvSpPr/>
          <p:nvPr/>
        </p:nvSpPr>
        <p:spPr>
          <a:xfrm>
            <a:off x="1187624" y="5019207"/>
            <a:ext cx="7112332" cy="1569660"/>
          </a:xfrm>
          <a:prstGeom prst="rect">
            <a:avLst/>
          </a:prstGeom>
        </p:spPr>
        <p:txBody>
          <a:bodyPr wrap="none">
            <a:spAutoFit/>
          </a:bodyPr>
          <a:lstStyle/>
          <a:p>
            <a:pPr marL="285750" indent="-285750">
              <a:buFont typeface="Arial" panose="020B0604020202020204" pitchFamily="34" charset="0"/>
              <a:buChar char="•"/>
            </a:pPr>
            <a:r>
              <a:rPr lang="en-GB" sz="1600" dirty="0" smtClean="0"/>
              <a:t>Aerosol on filter is exposed to two different atmospheres (red and green).</a:t>
            </a:r>
          </a:p>
          <a:p>
            <a:pPr marL="285750" indent="-285750">
              <a:buFont typeface="Arial" panose="020B0604020202020204" pitchFamily="34" charset="0"/>
              <a:buChar char="•"/>
            </a:pPr>
            <a:r>
              <a:rPr lang="en-GB" sz="1600" dirty="0" smtClean="0"/>
              <a:t>Carbon evolving from filter in 2</a:t>
            </a:r>
            <a:r>
              <a:rPr lang="en-GB" sz="1600" baseline="30000" dirty="0" smtClean="0"/>
              <a:t>nd</a:t>
            </a:r>
            <a:r>
              <a:rPr lang="en-GB" sz="1600" dirty="0" smtClean="0"/>
              <a:t> green cycle is named EC</a:t>
            </a:r>
          </a:p>
          <a:p>
            <a:pPr lvl="2"/>
            <a:r>
              <a:rPr lang="en-GB" sz="1600" dirty="0" smtClean="0"/>
              <a:t>it </a:t>
            </a:r>
            <a:r>
              <a:rPr lang="en-GB" sz="1600" dirty="0"/>
              <a:t>is material with the refractory property of BC!</a:t>
            </a:r>
            <a:endParaRPr lang="en-GB" sz="1600" dirty="0" smtClean="0"/>
          </a:p>
          <a:p>
            <a:pPr marL="285750" indent="-285750">
              <a:buFont typeface="Arial" panose="020B0604020202020204" pitchFamily="34" charset="0"/>
              <a:buChar char="•"/>
            </a:pPr>
            <a:r>
              <a:rPr lang="en-GB" sz="1600" dirty="0" smtClean="0"/>
              <a:t>What is measured with this method is </a:t>
            </a:r>
            <a:r>
              <a:rPr lang="en-GB" sz="1600" b="1" dirty="0" smtClean="0"/>
              <a:t>mass of element C</a:t>
            </a:r>
          </a:p>
          <a:p>
            <a:pPr lvl="1"/>
            <a:r>
              <a:rPr lang="en-GB" sz="1600" dirty="0"/>
              <a:t>	</a:t>
            </a:r>
            <a:endParaRPr lang="en-GB" sz="1600" dirty="0" smtClean="0"/>
          </a:p>
          <a:p>
            <a:pPr marL="285750" indent="-285750">
              <a:buFont typeface="Arial" panose="020B0604020202020204" pitchFamily="34" charset="0"/>
              <a:buChar char="•"/>
            </a:pPr>
            <a:endParaRPr lang="en-GB" sz="1600" dirty="0" smtClean="0"/>
          </a:p>
        </p:txBody>
      </p:sp>
      <p:sp>
        <p:nvSpPr>
          <p:cNvPr id="2" name="Date Placeholder 1"/>
          <p:cNvSpPr>
            <a:spLocks noGrp="1"/>
          </p:cNvSpPr>
          <p:nvPr>
            <p:ph type="dt" sz="half" idx="10"/>
          </p:nvPr>
        </p:nvSpPr>
        <p:spPr/>
        <p:txBody>
          <a:bodyPr/>
          <a:lstStyle/>
          <a:p>
            <a:r>
              <a:rPr lang="en-GB" dirty="0" smtClean="0"/>
              <a:t>May 13, 2015</a:t>
            </a:r>
            <a:endParaRPr lang="en-GB" dirty="0"/>
          </a:p>
        </p:txBody>
      </p:sp>
      <p:sp>
        <p:nvSpPr>
          <p:cNvPr id="5" name="Footer Placeholder 4"/>
          <p:cNvSpPr>
            <a:spLocks noGrp="1"/>
          </p:cNvSpPr>
          <p:nvPr>
            <p:ph type="ftr" sz="quarter" idx="11"/>
          </p:nvPr>
        </p:nvSpPr>
        <p:spPr/>
        <p:txBody>
          <a:bodyPr/>
          <a:lstStyle/>
          <a:p>
            <a:r>
              <a:rPr lang="en-GB" dirty="0" smtClean="0"/>
              <a:t>Jeroen Kuenen
BC and EC</a:t>
            </a:r>
            <a:endParaRPr lang="en-GB" dirty="0"/>
          </a:p>
        </p:txBody>
      </p:sp>
      <p:sp>
        <p:nvSpPr>
          <p:cNvPr id="8" name="Slide Number Placeholder 7"/>
          <p:cNvSpPr>
            <a:spLocks noGrp="1"/>
          </p:cNvSpPr>
          <p:nvPr>
            <p:ph type="sldNum" sz="quarter" idx="12"/>
          </p:nvPr>
        </p:nvSpPr>
        <p:spPr/>
        <p:txBody>
          <a:bodyPr/>
          <a:lstStyle/>
          <a:p>
            <a:fld id="{52236286-4DC8-46DE-9269-8F728FBC0641}" type="slidenum">
              <a:rPr lang="en-GB" smtClean="0"/>
              <a:t>5</a:t>
            </a:fld>
            <a:endParaRPr lang="en-GB" dirty="0"/>
          </a:p>
        </p:txBody>
      </p:sp>
    </p:spTree>
    <p:extLst>
      <p:ext uri="{BB962C8B-B14F-4D97-AF65-F5344CB8AC3E}">
        <p14:creationId xmlns:p14="http://schemas.microsoft.com/office/powerpoint/2010/main" val="374537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Absorption Photometers (Black Smoke, </a:t>
            </a:r>
            <a:r>
              <a:rPr lang="en-GB" dirty="0" err="1" smtClean="0"/>
              <a:t>Aethalometer</a:t>
            </a:r>
            <a:r>
              <a:rPr lang="en-GB" dirty="0" smtClean="0"/>
              <a:t>, PSAP, MAAP, etc.)</a:t>
            </a:r>
            <a:endParaRPr lang="en-GB" dirty="0"/>
          </a:p>
        </p:txBody>
      </p:sp>
      <p:sp>
        <p:nvSpPr>
          <p:cNvPr id="3" name="Content Placeholder 2"/>
          <p:cNvSpPr>
            <a:spLocks noGrp="1"/>
          </p:cNvSpPr>
          <p:nvPr>
            <p:ph idx="1"/>
          </p:nvPr>
        </p:nvSpPr>
        <p:spPr/>
        <p:txBody>
          <a:bodyPr/>
          <a:lstStyle/>
          <a:p>
            <a:r>
              <a:rPr lang="en-GB" dirty="0" smtClean="0"/>
              <a:t>Light transmission or reflection is measured while filter is continuously loaded with aerosol. The reduction in light is attributed to absorbing property of BC.</a:t>
            </a:r>
          </a:p>
          <a:p>
            <a:pPr marL="285750" indent="-285750">
              <a:buFont typeface="Arial" panose="020B0604020202020204" pitchFamily="34" charset="0"/>
              <a:buChar char="•"/>
            </a:pPr>
            <a:r>
              <a:rPr lang="en-GB" dirty="0"/>
              <a:t>What is measured with this method is </a:t>
            </a:r>
            <a:r>
              <a:rPr lang="en-GB" dirty="0" smtClean="0"/>
              <a:t>at best </a:t>
            </a:r>
            <a:r>
              <a:rPr lang="en-GB" b="1" dirty="0" smtClean="0"/>
              <a:t>light </a:t>
            </a:r>
            <a:r>
              <a:rPr lang="en-GB" b="1" dirty="0" err="1" smtClean="0"/>
              <a:t>absoption</a:t>
            </a:r>
            <a:endParaRPr lang="en-GB" b="1" dirty="0" smtClean="0"/>
          </a:p>
          <a:p>
            <a:pPr marL="285750" indent="-285750">
              <a:buFont typeface="Arial" panose="020B0604020202020204" pitchFamily="34" charset="0"/>
              <a:buChar char="•"/>
            </a:pPr>
            <a:r>
              <a:rPr lang="en-GB" dirty="0" smtClean="0"/>
              <a:t>Absorption photometers are calibrated against the previously mentioned evolving carbon methods to obtain a mass metric.</a:t>
            </a:r>
          </a:p>
          <a:p>
            <a:pPr marL="285750" indent="-285750">
              <a:buFont typeface="Arial" panose="020B0604020202020204" pitchFamily="34" charset="0"/>
              <a:buChar char="•"/>
            </a:pPr>
            <a:r>
              <a:rPr lang="en-GB" dirty="0" smtClean="0"/>
              <a:t>This calibration constant (!) is frequently referred to as MAC (Mass-specific Absorption Cross section.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When reporting the mass should be reported as Equivalent BC (EBC)</a:t>
            </a:r>
          </a:p>
          <a:p>
            <a:pPr marL="285750" indent="-285750">
              <a:buFont typeface="Arial" panose="020B0604020202020204" pitchFamily="34" charset="0"/>
              <a:buChar char="•"/>
            </a:pPr>
            <a:r>
              <a:rPr lang="en-GB" dirty="0" smtClean="0"/>
              <a:t>Traditionally mass concentrations obtained with absorption photometers are reported as BC, leading to confusion</a:t>
            </a:r>
            <a:endParaRPr lang="en-GB" dirty="0"/>
          </a:p>
          <a:p>
            <a:endParaRPr lang="en-GB" dirty="0"/>
          </a:p>
          <a:p>
            <a:endParaRPr lang="en-GB" dirty="0"/>
          </a:p>
        </p:txBody>
      </p:sp>
      <p:sp>
        <p:nvSpPr>
          <p:cNvPr id="4" name="Date Placeholder 3"/>
          <p:cNvSpPr>
            <a:spLocks noGrp="1"/>
          </p:cNvSpPr>
          <p:nvPr>
            <p:ph type="dt" sz="half" idx="10"/>
          </p:nvPr>
        </p:nvSpPr>
        <p:spPr/>
        <p:txBody>
          <a:bodyPr/>
          <a:lstStyle/>
          <a:p>
            <a:r>
              <a:rPr lang="en-GB" dirty="0" smtClean="0"/>
              <a:t>May 13, 2015</a:t>
            </a:r>
            <a:endParaRPr lang="en-GB" dirty="0"/>
          </a:p>
        </p:txBody>
      </p:sp>
      <p:sp>
        <p:nvSpPr>
          <p:cNvPr id="5" name="Footer Placeholder 4"/>
          <p:cNvSpPr>
            <a:spLocks noGrp="1"/>
          </p:cNvSpPr>
          <p:nvPr>
            <p:ph type="ftr" sz="quarter" idx="11"/>
          </p:nvPr>
        </p:nvSpPr>
        <p:spPr/>
        <p:txBody>
          <a:bodyPr/>
          <a:lstStyle/>
          <a:p>
            <a:r>
              <a:rPr lang="en-GB" dirty="0" smtClean="0"/>
              <a:t>Jeroen Kuenen
BC and EC</a:t>
            </a:r>
            <a:endParaRPr lang="en-GB" dirty="0"/>
          </a:p>
        </p:txBody>
      </p:sp>
      <p:sp>
        <p:nvSpPr>
          <p:cNvPr id="6" name="Slide Number Placeholder 5"/>
          <p:cNvSpPr>
            <a:spLocks noGrp="1"/>
          </p:cNvSpPr>
          <p:nvPr>
            <p:ph type="sldNum" sz="quarter" idx="12"/>
          </p:nvPr>
        </p:nvSpPr>
        <p:spPr/>
        <p:txBody>
          <a:bodyPr/>
          <a:lstStyle/>
          <a:p>
            <a:fld id="{52236286-4DC8-46DE-9269-8F728FBC0641}" type="slidenum">
              <a:rPr lang="en-GB" smtClean="0"/>
              <a:t>6</a:t>
            </a:fld>
            <a:endParaRPr lang="en-GB" dirty="0"/>
          </a:p>
        </p:txBody>
      </p:sp>
    </p:spTree>
    <p:extLst>
      <p:ext uri="{BB962C8B-B14F-4D97-AF65-F5344CB8AC3E}">
        <p14:creationId xmlns:p14="http://schemas.microsoft.com/office/powerpoint/2010/main" val="47903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Aerosol aging</a:t>
            </a:r>
            <a:endParaRPr lang="en-GB" dirty="0"/>
          </a:p>
        </p:txBody>
      </p:sp>
      <p:sp>
        <p:nvSpPr>
          <p:cNvPr id="3" name="Content Placeholder 2"/>
          <p:cNvSpPr>
            <a:spLocks noGrp="1"/>
          </p:cNvSpPr>
          <p:nvPr>
            <p:ph idx="1"/>
          </p:nvPr>
        </p:nvSpPr>
        <p:spPr/>
        <p:txBody>
          <a:bodyPr/>
          <a:lstStyle/>
          <a:p>
            <a:pPr>
              <a:lnSpc>
                <a:spcPct val="150000"/>
              </a:lnSpc>
            </a:pPr>
            <a:r>
              <a:rPr lang="en-GB" dirty="0" smtClean="0"/>
              <a:t>EC is measured as refractory C. EC is thus not changing after emission</a:t>
            </a:r>
          </a:p>
          <a:p>
            <a:pPr>
              <a:lnSpc>
                <a:spcPct val="150000"/>
              </a:lnSpc>
            </a:pPr>
            <a:r>
              <a:rPr lang="en-GB" dirty="0" smtClean="0"/>
              <a:t>Light absorption is however not constant after emission.</a:t>
            </a:r>
          </a:p>
          <a:p>
            <a:pPr lvl="2">
              <a:lnSpc>
                <a:spcPct val="150000"/>
              </a:lnSpc>
            </a:pPr>
            <a:endParaRPr lang="en-GB" dirty="0" smtClean="0"/>
          </a:p>
          <a:p>
            <a:pPr lvl="2">
              <a:lnSpc>
                <a:spcPct val="150000"/>
              </a:lnSpc>
            </a:pPr>
            <a:r>
              <a:rPr lang="en-GB" dirty="0" smtClean="0"/>
              <a:t>[</a:t>
            </a:r>
            <a:r>
              <a:rPr lang="en-GB" dirty="0" err="1" smtClean="0"/>
              <a:t>Conc</a:t>
            </a:r>
            <a:r>
              <a:rPr lang="en-GB" dirty="0" smtClean="0"/>
              <a:t> EC]=MAC</a:t>
            </a:r>
            <a:r>
              <a:rPr lang="en-GB" baseline="30000" dirty="0" smtClean="0"/>
              <a:t>-1</a:t>
            </a:r>
            <a:r>
              <a:rPr lang="en-GB" dirty="0" smtClean="0"/>
              <a:t>*</a:t>
            </a:r>
            <a:r>
              <a:rPr lang="en-GB" dirty="0" err="1" smtClean="0"/>
              <a:t>abs.coef</a:t>
            </a:r>
            <a:endParaRPr lang="en-GB" dirty="0" smtClean="0"/>
          </a:p>
          <a:p>
            <a:pPr>
              <a:lnSpc>
                <a:spcPct val="150000"/>
              </a:lnSpc>
            </a:pPr>
            <a:endParaRPr lang="en-GB" dirty="0" smtClean="0"/>
          </a:p>
          <a:p>
            <a:pPr>
              <a:lnSpc>
                <a:spcPct val="150000"/>
              </a:lnSpc>
            </a:pPr>
            <a:r>
              <a:rPr lang="en-GB" dirty="0" smtClean="0"/>
              <a:t>If the mass is EC and absorption increases </a:t>
            </a:r>
            <a:r>
              <a:rPr lang="en-GB" dirty="0" smtClean="0">
                <a:sym typeface="Wingdings" panose="05000000000000000000" pitchFamily="2" charset="2"/>
              </a:rPr>
              <a:t></a:t>
            </a:r>
          </a:p>
          <a:p>
            <a:pPr>
              <a:lnSpc>
                <a:spcPct val="150000"/>
              </a:lnSpc>
            </a:pPr>
            <a:r>
              <a:rPr lang="en-GB" dirty="0">
                <a:sym typeface="Wingdings" panose="05000000000000000000" pitchFamily="2" charset="2"/>
              </a:rPr>
              <a:t>	</a:t>
            </a:r>
            <a:r>
              <a:rPr lang="en-GB" dirty="0" smtClean="0">
                <a:sym typeface="Wingdings" panose="05000000000000000000" pitchFamily="2" charset="2"/>
              </a:rPr>
              <a:t>MAC must increase after emission!</a:t>
            </a:r>
          </a:p>
          <a:p>
            <a:pPr>
              <a:lnSpc>
                <a:spcPct val="150000"/>
              </a:lnSpc>
            </a:pPr>
            <a:r>
              <a:rPr lang="en-GB" dirty="0" smtClean="0">
                <a:sym typeface="Wingdings" panose="05000000000000000000" pitchFamily="2" charset="2"/>
              </a:rPr>
              <a:t>But they are internal calibration factors</a:t>
            </a:r>
            <a:r>
              <a:rPr lang="en-GB" dirty="0" smtClean="0"/>
              <a:t> </a:t>
            </a:r>
          </a:p>
          <a:p>
            <a:pPr>
              <a:lnSpc>
                <a:spcPct val="150000"/>
              </a:lnSpc>
            </a:pPr>
            <a:r>
              <a:rPr lang="en-GB" dirty="0" smtClean="0"/>
              <a:t>When reporting data: EBC and give MAC used!</a:t>
            </a:r>
            <a:endParaRPr lang="en-GB" dirty="0"/>
          </a:p>
          <a:p>
            <a:pPr>
              <a:lnSpc>
                <a:spcPct val="150000"/>
              </a:lnSpc>
            </a:pPr>
            <a:endParaRPr lang="en-GB" dirty="0" smtClean="0"/>
          </a:p>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656" y="3429000"/>
            <a:ext cx="2655311"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GB" dirty="0" smtClean="0"/>
              <a:t>May 13, 2015</a:t>
            </a:r>
            <a:endParaRPr lang="en-GB" dirty="0"/>
          </a:p>
        </p:txBody>
      </p:sp>
      <p:sp>
        <p:nvSpPr>
          <p:cNvPr id="5" name="Footer Placeholder 4"/>
          <p:cNvSpPr>
            <a:spLocks noGrp="1"/>
          </p:cNvSpPr>
          <p:nvPr>
            <p:ph type="ftr" sz="quarter" idx="11"/>
          </p:nvPr>
        </p:nvSpPr>
        <p:spPr/>
        <p:txBody>
          <a:bodyPr/>
          <a:lstStyle/>
          <a:p>
            <a:r>
              <a:rPr lang="en-GB" dirty="0" smtClean="0"/>
              <a:t>Jeroen Kuenen
BC and EC</a:t>
            </a:r>
            <a:endParaRPr lang="en-GB" dirty="0"/>
          </a:p>
        </p:txBody>
      </p:sp>
      <p:sp>
        <p:nvSpPr>
          <p:cNvPr id="6" name="Slide Number Placeholder 5"/>
          <p:cNvSpPr>
            <a:spLocks noGrp="1"/>
          </p:cNvSpPr>
          <p:nvPr>
            <p:ph type="sldNum" sz="quarter" idx="12"/>
          </p:nvPr>
        </p:nvSpPr>
        <p:spPr/>
        <p:txBody>
          <a:bodyPr/>
          <a:lstStyle/>
          <a:p>
            <a:fld id="{52236286-4DC8-46DE-9269-8F728FBC0641}" type="slidenum">
              <a:rPr lang="en-GB" smtClean="0"/>
              <a:t>7</a:t>
            </a:fld>
            <a:endParaRPr lang="en-GB" dirty="0"/>
          </a:p>
        </p:txBody>
      </p:sp>
    </p:spTree>
    <p:extLst>
      <p:ext uri="{BB962C8B-B14F-4D97-AF65-F5344CB8AC3E}">
        <p14:creationId xmlns:p14="http://schemas.microsoft.com/office/powerpoint/2010/main" val="344394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Condensables</a:t>
            </a:r>
            <a:endParaRPr lang="en-GB" dirty="0"/>
          </a:p>
        </p:txBody>
      </p:sp>
      <p:sp>
        <p:nvSpPr>
          <p:cNvPr id="3" name="Content Placeholder 2"/>
          <p:cNvSpPr>
            <a:spLocks noGrp="1"/>
          </p:cNvSpPr>
          <p:nvPr>
            <p:ph idx="1"/>
          </p:nvPr>
        </p:nvSpPr>
        <p:spPr/>
        <p:txBody>
          <a:bodyPr/>
          <a:lstStyle/>
          <a:p>
            <a:r>
              <a:rPr lang="en-GB" dirty="0" smtClean="0"/>
              <a:t>Particulate matter (PM) consists of a filterable fraction (FPM) and a condensable fraction (CPM).</a:t>
            </a:r>
            <a:endParaRPr lang="en-GB" dirty="0"/>
          </a:p>
        </p:txBody>
      </p:sp>
      <p:sp>
        <p:nvSpPr>
          <p:cNvPr id="4" name="Footer Placeholder 3"/>
          <p:cNvSpPr>
            <a:spLocks noGrp="1"/>
          </p:cNvSpPr>
          <p:nvPr>
            <p:ph type="ftr" sz="quarter" idx="11"/>
          </p:nvPr>
        </p:nvSpPr>
        <p:spPr/>
        <p:txBody>
          <a:bodyPr/>
          <a:lstStyle/>
          <a:p>
            <a:r>
              <a:rPr lang="en-GB" dirty="0" smtClean="0"/>
              <a:t>Jeroen Kuenen
BC and EC</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96952"/>
            <a:ext cx="6000687" cy="211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75656" y="5113387"/>
            <a:ext cx="4572000" cy="1200329"/>
          </a:xfrm>
          <a:prstGeom prst="rect">
            <a:avLst/>
          </a:prstGeom>
        </p:spPr>
        <p:txBody>
          <a:bodyPr>
            <a:spAutoFit/>
          </a:bodyPr>
          <a:lstStyle/>
          <a:p>
            <a:r>
              <a:rPr lang="en-GB" u="sng" dirty="0" smtClean="0"/>
              <a:t>Filterable PM is directly emitted:</a:t>
            </a:r>
          </a:p>
          <a:p>
            <a:pPr marL="285750" lvl="0" indent="-285750" fontAlgn="base">
              <a:buFont typeface="Arial" panose="020B0604020202020204" pitchFamily="34" charset="0"/>
              <a:buChar char="•"/>
            </a:pPr>
            <a:r>
              <a:rPr lang="en-GB" dirty="0" smtClean="0"/>
              <a:t>Solid or liquid</a:t>
            </a:r>
          </a:p>
          <a:p>
            <a:pPr marL="285750" lvl="0" indent="-285750" fontAlgn="base">
              <a:buFont typeface="Arial" panose="020B0604020202020204" pitchFamily="34" charset="0"/>
              <a:buChar char="•"/>
            </a:pPr>
            <a:r>
              <a:rPr lang="en-GB" dirty="0" smtClean="0"/>
              <a:t>Captured on filter</a:t>
            </a:r>
          </a:p>
          <a:p>
            <a:pPr marL="285750" lvl="0" indent="-285750" fontAlgn="base">
              <a:buFont typeface="Arial" panose="020B0604020202020204" pitchFamily="34" charset="0"/>
              <a:buChar char="•"/>
            </a:pPr>
            <a:r>
              <a:rPr lang="en-GB" dirty="0" smtClean="0"/>
              <a:t>PM</a:t>
            </a:r>
            <a:r>
              <a:rPr lang="en-GB" baseline="-25000" dirty="0" smtClean="0"/>
              <a:t>10</a:t>
            </a:r>
            <a:r>
              <a:rPr lang="en-GB" dirty="0" smtClean="0"/>
              <a:t> or PM</a:t>
            </a:r>
            <a:r>
              <a:rPr lang="en-GB" baseline="-25000" dirty="0" smtClean="0"/>
              <a:t>2.5</a:t>
            </a:r>
            <a:endParaRPr lang="en-GB" dirty="0"/>
          </a:p>
        </p:txBody>
      </p:sp>
      <p:sp>
        <p:nvSpPr>
          <p:cNvPr id="7" name="Rectangle 6"/>
          <p:cNvSpPr/>
          <p:nvPr/>
        </p:nvSpPr>
        <p:spPr>
          <a:xfrm>
            <a:off x="5292080" y="5113387"/>
            <a:ext cx="4572000" cy="1477328"/>
          </a:xfrm>
          <a:prstGeom prst="rect">
            <a:avLst/>
          </a:prstGeom>
        </p:spPr>
        <p:txBody>
          <a:bodyPr>
            <a:spAutoFit/>
          </a:bodyPr>
          <a:lstStyle/>
          <a:p>
            <a:r>
              <a:rPr lang="en-GB" u="sng" dirty="0" smtClean="0"/>
              <a:t>Condensable PM is in </a:t>
            </a:r>
            <a:r>
              <a:rPr lang="en-GB" u="sng" dirty="0" err="1" smtClean="0"/>
              <a:t>vapor</a:t>
            </a:r>
            <a:r>
              <a:rPr lang="en-GB" u="sng" dirty="0" smtClean="0"/>
              <a:t>:</a:t>
            </a:r>
          </a:p>
          <a:p>
            <a:pPr marL="285750" lvl="0" indent="-285750" fontAlgn="base">
              <a:buFont typeface="Arial" panose="020B0604020202020204" pitchFamily="34" charset="0"/>
              <a:buChar char="•"/>
            </a:pPr>
            <a:r>
              <a:rPr lang="en-GB" dirty="0" smtClean="0"/>
              <a:t>Reacts upon cooling and dilution</a:t>
            </a:r>
          </a:p>
          <a:p>
            <a:pPr marL="285750" lvl="0" indent="-285750" fontAlgn="base">
              <a:buFont typeface="Arial" panose="020B0604020202020204" pitchFamily="34" charset="0"/>
              <a:buChar char="•"/>
            </a:pPr>
            <a:r>
              <a:rPr lang="en-GB" dirty="0" smtClean="0"/>
              <a:t>Forms solid or liquid particle</a:t>
            </a:r>
          </a:p>
          <a:p>
            <a:pPr marL="285750" indent="-285750">
              <a:buFont typeface="Arial" panose="020B0604020202020204" pitchFamily="34" charset="0"/>
              <a:buChar char="•"/>
            </a:pPr>
            <a:r>
              <a:rPr lang="en-GB" dirty="0" smtClean="0"/>
              <a:t>Always PM</a:t>
            </a:r>
            <a:r>
              <a:rPr lang="en-GB" baseline="-25000" dirty="0" smtClean="0"/>
              <a:t>2.5 </a:t>
            </a:r>
            <a:r>
              <a:rPr lang="en-GB" dirty="0" smtClean="0"/>
              <a:t>or less</a:t>
            </a:r>
          </a:p>
          <a:p>
            <a:pPr marL="285750" indent="-285750">
              <a:buFont typeface="Arial" panose="020B0604020202020204" pitchFamily="34" charset="0"/>
              <a:buChar char="•"/>
            </a:pPr>
            <a:r>
              <a:rPr lang="en-GB" dirty="0" smtClean="0">
                <a:solidFill>
                  <a:srgbClr val="FF0000"/>
                </a:solidFill>
              </a:rPr>
              <a:t>No black or elemental carbon!</a:t>
            </a:r>
            <a:endParaRPr lang="en-GB" dirty="0">
              <a:solidFill>
                <a:srgbClr val="FF0000"/>
              </a:solidFill>
            </a:endParaRPr>
          </a:p>
        </p:txBody>
      </p:sp>
      <p:sp>
        <p:nvSpPr>
          <p:cNvPr id="8" name="Date Placeholder 7"/>
          <p:cNvSpPr>
            <a:spLocks noGrp="1"/>
          </p:cNvSpPr>
          <p:nvPr>
            <p:ph type="dt" sz="half" idx="10"/>
          </p:nvPr>
        </p:nvSpPr>
        <p:spPr/>
        <p:txBody>
          <a:bodyPr/>
          <a:lstStyle/>
          <a:p>
            <a:r>
              <a:rPr lang="en-GB" dirty="0" smtClean="0"/>
              <a:t>May 13, 2015</a:t>
            </a:r>
            <a:endParaRPr lang="en-GB" dirty="0"/>
          </a:p>
        </p:txBody>
      </p:sp>
      <p:sp>
        <p:nvSpPr>
          <p:cNvPr id="5" name="Slide Number Placeholder 4"/>
          <p:cNvSpPr>
            <a:spLocks noGrp="1"/>
          </p:cNvSpPr>
          <p:nvPr>
            <p:ph type="sldNum" sz="quarter" idx="12"/>
          </p:nvPr>
        </p:nvSpPr>
        <p:spPr/>
        <p:txBody>
          <a:bodyPr/>
          <a:lstStyle/>
          <a:p>
            <a:fld id="{52236286-4DC8-46DE-9269-8F728FBC0641}" type="slidenum">
              <a:rPr lang="en-GB" smtClean="0"/>
              <a:t>8</a:t>
            </a:fld>
            <a:endParaRPr lang="en-GB" dirty="0"/>
          </a:p>
        </p:txBody>
      </p:sp>
    </p:spTree>
    <p:extLst>
      <p:ext uri="{BB962C8B-B14F-4D97-AF65-F5344CB8AC3E}">
        <p14:creationId xmlns:p14="http://schemas.microsoft.com/office/powerpoint/2010/main" val="3908702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Emissions and trends</a:t>
            </a:r>
            <a:endParaRPr lang="en-GB" dirty="0"/>
          </a:p>
        </p:txBody>
      </p:sp>
      <p:sp>
        <p:nvSpPr>
          <p:cNvPr id="3" name="Content Placeholder 2"/>
          <p:cNvSpPr>
            <a:spLocks noGrp="1"/>
          </p:cNvSpPr>
          <p:nvPr>
            <p:ph idx="1"/>
          </p:nvPr>
        </p:nvSpPr>
        <p:spPr/>
        <p:txBody>
          <a:bodyPr/>
          <a:lstStyle/>
          <a:p>
            <a:r>
              <a:rPr lang="en-GB" dirty="0" smtClean="0"/>
              <a:t>For modellers, there is a need for a consistent and complete emission inventory for the main pollutants, but also PM including its components!</a:t>
            </a:r>
          </a:p>
          <a:p>
            <a:r>
              <a:rPr lang="en-GB" dirty="0" smtClean="0"/>
              <a:t>Currently, our inventories sometimes do not always meet their high expectations </a:t>
            </a:r>
            <a:r>
              <a:rPr lang="en-GB" dirty="0" smtClean="0">
                <a:sym typeface="Wingdings" panose="05000000000000000000" pitchFamily="2" charset="2"/>
              </a:rPr>
              <a:t></a:t>
            </a:r>
          </a:p>
          <a:p>
            <a:endParaRPr lang="en-GB" dirty="0" smtClean="0"/>
          </a:p>
        </p:txBody>
      </p:sp>
      <p:sp>
        <p:nvSpPr>
          <p:cNvPr id="4" name="Date Placeholder 3"/>
          <p:cNvSpPr>
            <a:spLocks noGrp="1"/>
          </p:cNvSpPr>
          <p:nvPr>
            <p:ph type="dt" sz="half" idx="10"/>
          </p:nvPr>
        </p:nvSpPr>
        <p:spPr/>
        <p:txBody>
          <a:bodyPr/>
          <a:lstStyle/>
          <a:p>
            <a:r>
              <a:rPr lang="en-GB" dirty="0" smtClean="0"/>
              <a:t>May 13, 2015</a:t>
            </a:r>
            <a:endParaRPr lang="en-GB" dirty="0"/>
          </a:p>
        </p:txBody>
      </p:sp>
      <p:sp>
        <p:nvSpPr>
          <p:cNvPr id="5" name="Footer Placeholder 4"/>
          <p:cNvSpPr>
            <a:spLocks noGrp="1"/>
          </p:cNvSpPr>
          <p:nvPr>
            <p:ph type="ftr" sz="quarter" idx="11"/>
          </p:nvPr>
        </p:nvSpPr>
        <p:spPr/>
        <p:txBody>
          <a:bodyPr/>
          <a:lstStyle/>
          <a:p>
            <a:r>
              <a:rPr lang="en-GB" dirty="0" smtClean="0"/>
              <a:t>Jeroen Kuenen
BC and EC</a:t>
            </a:r>
            <a:endParaRPr lang="en-GB" dirty="0"/>
          </a:p>
        </p:txBody>
      </p:sp>
      <p:sp>
        <p:nvSpPr>
          <p:cNvPr id="6" name="Slide Number Placeholder 5"/>
          <p:cNvSpPr>
            <a:spLocks noGrp="1"/>
          </p:cNvSpPr>
          <p:nvPr>
            <p:ph type="sldNum" sz="quarter" idx="12"/>
          </p:nvPr>
        </p:nvSpPr>
        <p:spPr/>
        <p:txBody>
          <a:bodyPr/>
          <a:lstStyle/>
          <a:p>
            <a:fld id="{52236286-4DC8-46DE-9269-8F728FBC0641}" type="slidenum">
              <a:rPr lang="en-GB" smtClean="0"/>
              <a:t>9</a:t>
            </a:fld>
            <a:endParaRPr lang="en-GB" dirty="0"/>
          </a:p>
        </p:txBody>
      </p:sp>
    </p:spTree>
    <p:extLst>
      <p:ext uri="{BB962C8B-B14F-4D97-AF65-F5344CB8AC3E}">
        <p14:creationId xmlns:p14="http://schemas.microsoft.com/office/powerpoint/2010/main" val="2376053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TNO tekstdia -">
  <a:themeElements>
    <a:clrScheme name="TNO">
      <a:dk1>
        <a:sysClr val="windowText" lastClr="000000"/>
      </a:dk1>
      <a:lt1>
        <a:sysClr val="window" lastClr="FFFFFF"/>
      </a:lt1>
      <a:dk2>
        <a:srgbClr val="649EC9"/>
      </a:dk2>
      <a:lt2>
        <a:srgbClr val="9C9C9E"/>
      </a:lt2>
      <a:accent1>
        <a:srgbClr val="ED8000"/>
      </a:accent1>
      <a:accent2>
        <a:srgbClr val="CB1325"/>
      </a:accent2>
      <a:accent3>
        <a:srgbClr val="FFCB00"/>
      </a:accent3>
      <a:accent4>
        <a:srgbClr val="649EC9"/>
      </a:accent4>
      <a:accent5>
        <a:srgbClr val="D6277A"/>
      </a:accent5>
      <a:accent6>
        <a:srgbClr val="93A800"/>
      </a:accent6>
      <a:hlink>
        <a:srgbClr val="9C9C9E"/>
      </a:hlink>
      <a:folHlink>
        <a:srgbClr val="5D5C60"/>
      </a:folHlink>
    </a:clrScheme>
    <a:fontScheme name="TNO">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1220</Words>
  <Application>Microsoft Office PowerPoint</Application>
  <PresentationFormat>On-screen Show (4:3)</PresentationFormat>
  <Paragraphs>170</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Basis TNO tekstdia -</vt:lpstr>
      <vt:lpstr>Acrobat Document</vt:lpstr>
      <vt:lpstr>BC, EC and OC Metrics, emissions and trends</vt:lpstr>
      <vt:lpstr>Contents</vt:lpstr>
      <vt:lpstr>BC terminology</vt:lpstr>
      <vt:lpstr>BC measurable properties</vt:lpstr>
      <vt:lpstr>PowerPoint Presentation</vt:lpstr>
      <vt:lpstr>Absorption Photometers (Black Smoke, Aethalometer, PSAP, MAAP, etc.)</vt:lpstr>
      <vt:lpstr>Aerosol aging</vt:lpstr>
      <vt:lpstr>Condensables</vt:lpstr>
      <vt:lpstr>Emissions and trends</vt:lpstr>
      <vt:lpstr>Comparison of national totals of PM10 emissions from various sources (2008, kton)</vt:lpstr>
      <vt:lpstr>EC/OC emissions in TNO_MACC-III inventory – methodology in a nutshell</vt:lpstr>
      <vt:lpstr>PowerPoint Presentation</vt:lpstr>
      <vt:lpstr>Sources of elemental carbon</vt:lpstr>
      <vt:lpstr>But countries can be quite different!</vt:lpstr>
      <vt:lpstr>PowerPoint Presentation</vt:lpstr>
      <vt:lpstr>Trends</vt:lpstr>
      <vt:lpstr>PowerPoint Presentation</vt:lpstr>
      <vt:lpstr>PowerPoint Presentation</vt:lpstr>
      <vt:lpstr>Data checking</vt:lpstr>
      <vt:lpstr>Per sector</vt:lpstr>
      <vt:lpstr>Conclusions</vt:lpstr>
      <vt:lpstr>References and acknowledgement</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 and EC</dc:title>
  <dc:creator/>
  <cp:lastModifiedBy/>
  <cp:revision>1</cp:revision>
  <dcterms:created xsi:type="dcterms:W3CDTF">2010-12-16T09:20:55Z</dcterms:created>
  <dcterms:modified xsi:type="dcterms:W3CDTF">2015-05-13T08:24:47Z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Date">
    <vt:lpwstr>13-5-2015 10:24:04</vt:lpwstr>
  </property>
  <property fmtid="{D5CDD505-2E9C-101B-9397-08002B2CF9AE}" pid="3" name="Title">
    <vt:lpwstr>BC and EC</vt:lpwstr>
  </property>
  <property fmtid="{D5CDD505-2E9C-101B-9397-08002B2CF9AE}" pid="4" name="SubTitle">
    <vt:lpwstr/>
  </property>
  <property fmtid="{D5CDD505-2E9C-101B-9397-08002B2CF9AE}" pid="5" name="Author">
    <vt:lpwstr>Jeroen Kuenen</vt:lpwstr>
  </property>
  <property fmtid="{D5CDD505-2E9C-101B-9397-08002B2CF9AE}" pid="6" name="ShowPages">
    <vt:lpwstr>True</vt:lpwstr>
  </property>
  <property fmtid="{D5CDD505-2E9C-101B-9397-08002B2CF9AE}" pid="7" name="ShowDate">
    <vt:lpwstr>True</vt:lpwstr>
  </property>
  <property fmtid="{D5CDD505-2E9C-101B-9397-08002B2CF9AE}" pid="8" name="SelectedPhoto">
    <vt:lpwstr>TNO_THEMA'sBasic.jpg</vt:lpwstr>
  </property>
  <property fmtid="{D5CDD505-2E9C-101B-9397-08002B2CF9AE}" pid="9" name="DateText">
    <vt:lpwstr>May 13, 2015</vt:lpwstr>
  </property>
  <property fmtid="{D5CDD505-2E9C-101B-9397-08002B2CF9AE}" pid="10" name="Color">
    <vt:lpwstr>True</vt:lpwstr>
  </property>
  <property fmtid="{D5CDD505-2E9C-101B-9397-08002B2CF9AE}" pid="11" name="Grammar">
    <vt:lpwstr>0</vt:lpwstr>
  </property>
  <property fmtid="{D5CDD505-2E9C-101B-9397-08002B2CF9AE}" pid="12" name="FavoriteLink1Image">
    <vt:lpwstr>Nederland.jpg</vt:lpwstr>
  </property>
  <property fmtid="{D5CDD505-2E9C-101B-9397-08002B2CF9AE}" pid="13" name="FavoriteLink2Image">
    <vt:lpwstr>techniek.jpg</vt:lpwstr>
  </property>
  <property fmtid="{D5CDD505-2E9C-101B-9397-08002B2CF9AE}" pid="14" name="FavoriteLink1Index">
    <vt:lpwstr>1</vt:lpwstr>
  </property>
  <property fmtid="{D5CDD505-2E9C-101B-9397-08002B2CF9AE}" pid="15" name="FavoriteLink2Index">
    <vt:lpwstr>1</vt:lpwstr>
  </property>
  <property fmtid="{D5CDD505-2E9C-101B-9397-08002B2CF9AE}" pid="16" name="CreationDate">
    <vt:lpwstr>15-4-2015 12:16:33</vt:lpwstr>
  </property>
  <property fmtid="{D5CDD505-2E9C-101B-9397-08002B2CF9AE}" pid="17" name="CreationBy">
    <vt:lpwstr>kuenenjjp</vt:lpwstr>
  </property>
</Properties>
</file>