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65" r:id="rId2"/>
  </p:sldMasterIdLst>
  <p:notesMasterIdLst>
    <p:notesMasterId r:id="rId16"/>
  </p:notesMasterIdLst>
  <p:sldIdLst>
    <p:sldId id="258" r:id="rId3"/>
    <p:sldId id="325" r:id="rId4"/>
    <p:sldId id="324" r:id="rId5"/>
    <p:sldId id="319" r:id="rId6"/>
    <p:sldId id="296" r:id="rId7"/>
    <p:sldId id="320" r:id="rId8"/>
    <p:sldId id="323" r:id="rId9"/>
    <p:sldId id="295" r:id="rId10"/>
    <p:sldId id="322" r:id="rId11"/>
    <p:sldId id="326" r:id="rId12"/>
    <p:sldId id="317" r:id="rId13"/>
    <p:sldId id="298" r:id="rId14"/>
    <p:sldId id="318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DBFF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48" autoAdjust="0"/>
    <p:restoredTop sz="79574" autoAdjust="0"/>
  </p:normalViewPr>
  <p:slideViewPr>
    <p:cSldViewPr>
      <p:cViewPr varScale="1">
        <p:scale>
          <a:sx n="97" d="100"/>
          <a:sy n="97" d="100"/>
        </p:scale>
        <p:origin x="-60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Zig:Dropbox:Work:ECLIPSE:Results-V5:ETP_base_lowGTP20-UNEP_17M_corr-topKEYmeasur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Sheet1!$B$4</c:f>
              <c:strCache>
                <c:ptCount val="1"/>
                <c:pt idx="0">
                  <c:v>Diesel vehicles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Sheet1!$C$3:$G$3</c:f>
              <c:strCache>
                <c:ptCount val="5"/>
                <c:pt idx="0">
                  <c:v>Africa</c:v>
                </c:pt>
                <c:pt idx="1">
                  <c:v>East, SE Asia &amp; Pacific</c:v>
                </c:pt>
                <c:pt idx="2">
                  <c:v>Latin America &amp; Caribbean</c:v>
                </c:pt>
                <c:pt idx="3">
                  <c:v>N. America &amp; Europe (inc. Russia)</c:v>
                </c:pt>
                <c:pt idx="4">
                  <c:v>South, West &amp; Central Asia</c:v>
                </c:pt>
              </c:strCache>
            </c:strRef>
          </c:cat>
          <c:val>
            <c:numRef>
              <c:f>Sheet1!$C$4:$G$4</c:f>
              <c:numCache>
                <c:formatCode>General</c:formatCode>
                <c:ptCount val="5"/>
                <c:pt idx="0">
                  <c:v>-156.0</c:v>
                </c:pt>
                <c:pt idx="1">
                  <c:v>-341.0</c:v>
                </c:pt>
                <c:pt idx="2">
                  <c:v>-118.0</c:v>
                </c:pt>
                <c:pt idx="3">
                  <c:v>-63.0</c:v>
                </c:pt>
                <c:pt idx="4">
                  <c:v>-323.0</c:v>
                </c:pt>
              </c:numCache>
            </c:numRef>
          </c:val>
        </c:ser>
        <c:ser>
          <c:idx val="1"/>
          <c:order val="1"/>
          <c:tx>
            <c:strRef>
              <c:f>Sheet1!$B$5</c:f>
              <c:strCache>
                <c:ptCount val="1"/>
                <c:pt idx="0">
                  <c:v>Cooking stoves - bio</c:v>
                </c:pt>
              </c:strCache>
            </c:strRef>
          </c:tx>
          <c:spPr>
            <a:solidFill>
              <a:srgbClr val="FF6600"/>
            </a:solidFill>
          </c:spPr>
          <c:invertIfNegative val="0"/>
          <c:cat>
            <c:strRef>
              <c:f>Sheet1!$C$3:$G$3</c:f>
              <c:strCache>
                <c:ptCount val="5"/>
                <c:pt idx="0">
                  <c:v>Africa</c:v>
                </c:pt>
                <c:pt idx="1">
                  <c:v>East, SE Asia &amp; Pacific</c:v>
                </c:pt>
                <c:pt idx="2">
                  <c:v>Latin America &amp; Caribbean</c:v>
                </c:pt>
                <c:pt idx="3">
                  <c:v>N. America &amp; Europe (inc. Russia)</c:v>
                </c:pt>
                <c:pt idx="4">
                  <c:v>South, West &amp; Central Asia</c:v>
                </c:pt>
              </c:strCache>
            </c:strRef>
          </c:cat>
          <c:val>
            <c:numRef>
              <c:f>Sheet1!$C$5:$G$5</c:f>
              <c:numCache>
                <c:formatCode>General</c:formatCode>
                <c:ptCount val="5"/>
                <c:pt idx="0">
                  <c:v>-755.0</c:v>
                </c:pt>
                <c:pt idx="1">
                  <c:v>-376.0</c:v>
                </c:pt>
                <c:pt idx="2">
                  <c:v>-121.0</c:v>
                </c:pt>
                <c:pt idx="3">
                  <c:v>0.0</c:v>
                </c:pt>
                <c:pt idx="4">
                  <c:v>-454.0</c:v>
                </c:pt>
              </c:numCache>
            </c:numRef>
          </c:val>
        </c:ser>
        <c:ser>
          <c:idx val="2"/>
          <c:order val="2"/>
          <c:tx>
            <c:strRef>
              <c:f>Sheet1!$B$6</c:f>
              <c:strCache>
                <c:ptCount val="1"/>
                <c:pt idx="0">
                  <c:v>Heating stoves - bio</c:v>
                </c:pt>
              </c:strCache>
            </c:strRef>
          </c:tx>
          <c:spPr>
            <a:solidFill>
              <a:srgbClr val="800000"/>
            </a:solidFill>
          </c:spPr>
          <c:invertIfNegative val="0"/>
          <c:cat>
            <c:strRef>
              <c:f>Sheet1!$C$3:$G$3</c:f>
              <c:strCache>
                <c:ptCount val="5"/>
                <c:pt idx="0">
                  <c:v>Africa</c:v>
                </c:pt>
                <c:pt idx="1">
                  <c:v>East, SE Asia &amp; Pacific</c:v>
                </c:pt>
                <c:pt idx="2">
                  <c:v>Latin America &amp; Caribbean</c:v>
                </c:pt>
                <c:pt idx="3">
                  <c:v>N. America &amp; Europe (inc. Russia)</c:v>
                </c:pt>
                <c:pt idx="4">
                  <c:v>South, West &amp; Central Asia</c:v>
                </c:pt>
              </c:strCache>
            </c:strRef>
          </c:cat>
          <c:val>
            <c:numRef>
              <c:f>Sheet1!$C$6:$G$6</c:f>
              <c:numCache>
                <c:formatCode>General</c:formatCode>
                <c:ptCount val="5"/>
                <c:pt idx="0">
                  <c:v>0.0</c:v>
                </c:pt>
                <c:pt idx="1">
                  <c:v>-3.0</c:v>
                </c:pt>
                <c:pt idx="2">
                  <c:v>0.0</c:v>
                </c:pt>
                <c:pt idx="3">
                  <c:v>-170.0</c:v>
                </c:pt>
                <c:pt idx="4">
                  <c:v>-2.0</c:v>
                </c:pt>
              </c:numCache>
            </c:numRef>
          </c:val>
        </c:ser>
        <c:ser>
          <c:idx val="3"/>
          <c:order val="3"/>
          <c:tx>
            <c:strRef>
              <c:f>Sheet1!$B$7</c:f>
              <c:strCache>
                <c:ptCount val="1"/>
                <c:pt idx="0">
                  <c:v>Coal stoves</c:v>
                </c:pt>
              </c:strCache>
            </c:strRef>
          </c:tx>
          <c:spPr>
            <a:pattFill prst="wdUpDiag">
              <a:fgClr>
                <a:prstClr val="black"/>
              </a:fgClr>
              <a:bgClr>
                <a:prstClr val="white"/>
              </a:bgClr>
            </a:pattFill>
          </c:spPr>
          <c:invertIfNegative val="0"/>
          <c:cat>
            <c:strRef>
              <c:f>Sheet1!$C$3:$G$3</c:f>
              <c:strCache>
                <c:ptCount val="5"/>
                <c:pt idx="0">
                  <c:v>Africa</c:v>
                </c:pt>
                <c:pt idx="1">
                  <c:v>East, SE Asia &amp; Pacific</c:v>
                </c:pt>
                <c:pt idx="2">
                  <c:v>Latin America &amp; Caribbean</c:v>
                </c:pt>
                <c:pt idx="3">
                  <c:v>N. America &amp; Europe (inc. Russia)</c:v>
                </c:pt>
                <c:pt idx="4">
                  <c:v>South, West &amp; Central Asia</c:v>
                </c:pt>
              </c:strCache>
            </c:strRef>
          </c:cat>
          <c:val>
            <c:numRef>
              <c:f>Sheet1!$C$7:$G$7</c:f>
              <c:numCache>
                <c:formatCode>General</c:formatCode>
                <c:ptCount val="5"/>
                <c:pt idx="0">
                  <c:v>-35.0</c:v>
                </c:pt>
                <c:pt idx="1">
                  <c:v>-575.0</c:v>
                </c:pt>
                <c:pt idx="2">
                  <c:v>-1.0</c:v>
                </c:pt>
                <c:pt idx="3">
                  <c:v>-37.0</c:v>
                </c:pt>
                <c:pt idx="4">
                  <c:v>-40.0</c:v>
                </c:pt>
              </c:numCache>
            </c:numRef>
          </c:val>
        </c:ser>
        <c:ser>
          <c:idx val="4"/>
          <c:order val="4"/>
          <c:tx>
            <c:strRef>
              <c:f>Sheet1!$B$8</c:f>
              <c:strCache>
                <c:ptCount val="1"/>
                <c:pt idx="0">
                  <c:v>Gas flaring</c:v>
                </c:pt>
              </c:strCache>
            </c:strRef>
          </c:tx>
          <c:spPr>
            <a:solidFill>
              <a:srgbClr val="47DBFF"/>
            </a:solidFill>
          </c:spPr>
          <c:invertIfNegative val="0"/>
          <c:cat>
            <c:strRef>
              <c:f>Sheet1!$C$3:$G$3</c:f>
              <c:strCache>
                <c:ptCount val="5"/>
                <c:pt idx="0">
                  <c:v>Africa</c:v>
                </c:pt>
                <c:pt idx="1">
                  <c:v>East, SE Asia &amp; Pacific</c:v>
                </c:pt>
                <c:pt idx="2">
                  <c:v>Latin America &amp; Caribbean</c:v>
                </c:pt>
                <c:pt idx="3">
                  <c:v>N. America &amp; Europe (inc. Russia)</c:v>
                </c:pt>
                <c:pt idx="4">
                  <c:v>South, West &amp; Central Asia</c:v>
                </c:pt>
              </c:strCache>
            </c:strRef>
          </c:cat>
          <c:val>
            <c:numRef>
              <c:f>Sheet1!$C$8:$G$8</c:f>
              <c:numCache>
                <c:formatCode>General</c:formatCode>
                <c:ptCount val="5"/>
                <c:pt idx="0">
                  <c:v>-55.0</c:v>
                </c:pt>
                <c:pt idx="1">
                  <c:v>-9.0</c:v>
                </c:pt>
                <c:pt idx="2">
                  <c:v>-17.0</c:v>
                </c:pt>
                <c:pt idx="3">
                  <c:v>-62.0</c:v>
                </c:pt>
                <c:pt idx="4">
                  <c:v>-90.0</c:v>
                </c:pt>
              </c:numCache>
            </c:numRef>
          </c:val>
        </c:ser>
        <c:ser>
          <c:idx val="5"/>
          <c:order val="5"/>
          <c:tx>
            <c:strRef>
              <c:f>Sheet1!$B$9</c:f>
              <c:strCache>
                <c:ptCount val="1"/>
                <c:pt idx="0">
                  <c:v>Kerosene lamps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Sheet1!$C$3:$G$3</c:f>
              <c:strCache>
                <c:ptCount val="5"/>
                <c:pt idx="0">
                  <c:v>Africa</c:v>
                </c:pt>
                <c:pt idx="1">
                  <c:v>East, SE Asia &amp; Pacific</c:v>
                </c:pt>
                <c:pt idx="2">
                  <c:v>Latin America &amp; Caribbean</c:v>
                </c:pt>
                <c:pt idx="3">
                  <c:v>N. America &amp; Europe (inc. Russia)</c:v>
                </c:pt>
                <c:pt idx="4">
                  <c:v>South, West &amp; Central Asia</c:v>
                </c:pt>
              </c:strCache>
            </c:strRef>
          </c:cat>
          <c:val>
            <c:numRef>
              <c:f>Sheet1!$C$9:$G$9</c:f>
              <c:numCache>
                <c:formatCode>General</c:formatCode>
                <c:ptCount val="5"/>
                <c:pt idx="0">
                  <c:v>-234.0</c:v>
                </c:pt>
                <c:pt idx="1">
                  <c:v>-14.0</c:v>
                </c:pt>
                <c:pt idx="2">
                  <c:v>-1.0</c:v>
                </c:pt>
                <c:pt idx="3">
                  <c:v>-1.0</c:v>
                </c:pt>
                <c:pt idx="4">
                  <c:v>-184.0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87523912"/>
        <c:axId val="587655224"/>
      </c:barChart>
      <c:catAx>
        <c:axId val="587523912"/>
        <c:scaling>
          <c:orientation val="minMax"/>
        </c:scaling>
        <c:delete val="0"/>
        <c:axPos val="b"/>
        <c:majorTickMark val="out"/>
        <c:minorTickMark val="none"/>
        <c:tickLblPos val="high"/>
        <c:txPr>
          <a:bodyPr/>
          <a:lstStyle/>
          <a:p>
            <a:pPr>
              <a:defRPr sz="1000"/>
            </a:pPr>
            <a:endParaRPr lang="en-US"/>
          </a:p>
        </c:txPr>
        <c:crossAx val="587655224"/>
        <c:crosses val="autoZero"/>
        <c:auto val="1"/>
        <c:lblAlgn val="ctr"/>
        <c:lblOffset val="100"/>
        <c:noMultiLvlLbl val="0"/>
      </c:catAx>
      <c:valAx>
        <c:axId val="5876552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8752391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0CE181-0938-4DB4-A21E-6FC147C4AE6A}" type="datetimeFigureOut">
              <a:rPr lang="en-US" smtClean="0"/>
              <a:t>5/12/15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E4FD5C-FE3C-44B4-B91C-BAFC6FCD6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55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entry-slide-title-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2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2513013" y="1919288"/>
            <a:ext cx="6630987" cy="1470025"/>
          </a:xfrm>
        </p:spPr>
        <p:txBody>
          <a:bodyPr lIns="457200" rIns="457200" anchor="ctr"/>
          <a:lstStyle>
            <a:lvl1pPr>
              <a:defRPr>
                <a:solidFill>
                  <a:srgbClr val="00339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203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2513013" y="3886200"/>
            <a:ext cx="6627812" cy="1752600"/>
          </a:xfrm>
        </p:spPr>
        <p:txBody>
          <a:bodyPr lIns="457200" rIns="457200"/>
          <a:lstStyle>
            <a:lvl1pPr marL="0" indent="0">
              <a:buFontTx/>
              <a:buNone/>
              <a:defRPr>
                <a:solidFill>
                  <a:srgbClr val="003399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92950" y="6516688"/>
            <a:ext cx="1582738" cy="320675"/>
          </a:xfrm>
        </p:spPr>
        <p:txBody>
          <a:bodyPr/>
          <a:lstStyle>
            <a:lvl1pPr>
              <a:defRPr>
                <a:solidFill>
                  <a:srgbClr val="003399"/>
                </a:solidFill>
              </a:defRPr>
            </a:lvl1pPr>
          </a:lstStyle>
          <a:p>
            <a:pPr>
              <a:defRPr/>
            </a:pPr>
            <a:fld id="{1E4312B2-5599-4BAB-9629-F8FF3E2D26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3375" y="455613"/>
            <a:ext cx="1998663" cy="56705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455613"/>
            <a:ext cx="5846762" cy="5670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6F685-8D31-4F3D-8A52-5F9F92A1AC1B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entry-slide-title-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505" name="Rectangle 9"/>
          <p:cNvSpPr>
            <a:spLocks noGrp="1" noChangeArrowheads="1"/>
          </p:cNvSpPr>
          <p:nvPr>
            <p:ph type="ctrTitle"/>
          </p:nvPr>
        </p:nvSpPr>
        <p:spPr>
          <a:xfrm>
            <a:off x="2513013" y="1919288"/>
            <a:ext cx="6630987" cy="1470025"/>
          </a:xfrm>
        </p:spPr>
        <p:txBody>
          <a:bodyPr lIns="457200" rIns="457200" anchor="ctr"/>
          <a:lstStyle>
            <a:lvl1pPr>
              <a:defRPr sz="4500"/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06506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2513013" y="3886200"/>
            <a:ext cx="6627812" cy="1752600"/>
          </a:xfrm>
        </p:spPr>
        <p:txBody>
          <a:bodyPr lIns="457200" rIns="457200"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92950" y="6516688"/>
            <a:ext cx="1582738" cy="320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694AA-2A09-4281-A0AC-055865A5D5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4CD66-9604-4305-B5A8-78B29733E3FB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600200"/>
            <a:ext cx="39227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9325" y="1600200"/>
            <a:ext cx="39227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42101-ADE3-4411-8509-CE09211AA481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57529-EAD9-48B3-91A9-187C3E17D5BF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575DE-90EA-43E8-99E7-C79D7B8D1FF9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785DD-37C5-4445-A386-69E4688B873F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A11DA-FCFA-40A2-8A7C-551411CC873A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39C79-261A-4A22-ACC0-31F52339D5E6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F412E-6CE6-4894-9AD8-4FECDCDD323A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CA046-3722-4950-924C-5359C54C5ADE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3375" y="455613"/>
            <a:ext cx="1998663" cy="56705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455613"/>
            <a:ext cx="5846762" cy="56705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5EA59-A23C-4E7E-9995-208EA4FE05B4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600200"/>
            <a:ext cx="39227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9325" y="1600200"/>
            <a:ext cx="39227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711BC-CB1F-4E99-8CB3-0C61FE49B3B7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BF2D6-F2CE-4825-AA43-5FCA2B174C18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3024A-A1CF-4A6E-8F6A-5095CE996DF9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A010B-BAF6-40A5-B717-FF159C823536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224A6-702E-4A01-99F0-96056F73EC9A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84531-87E1-44F5-B3D0-04F68C17036F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A0DC2-634B-4A4B-A9CE-6B1EFB94E78A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theme" Target="../theme/theme2.xml"/><Relationship Id="rId12" Type="http://schemas.openxmlformats.org/officeDocument/2006/relationships/image" Target="../media/image3.jpeg"/><Relationship Id="rId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34E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entry-slide-content-dark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455613"/>
            <a:ext cx="79978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3316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600200"/>
            <a:ext cx="79978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7184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08363" y="6516688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85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16688" y="6516688"/>
            <a:ext cx="216693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1584800-6692-4F7A-844A-C16EE7CAB8D0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, date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694" r:id="rId2"/>
    <p:sldLayoutId id="2147483692" r:id="rId3"/>
    <p:sldLayoutId id="2147483691" r:id="rId4"/>
    <p:sldLayoutId id="2147483690" r:id="rId5"/>
    <p:sldLayoutId id="2147483689" r:id="rId6"/>
    <p:sldLayoutId id="2147483688" r:id="rId7"/>
    <p:sldLayoutId id="2147483687" r:id="rId8"/>
    <p:sldLayoutId id="2147483686" r:id="rId9"/>
    <p:sldLayoutId id="2147483685" r:id="rId10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Arial" pitchFamily="34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Arial" pitchFamily="34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34E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8" descr="entry-slide-content-light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8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08363" y="6516688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548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16688" y="6516688"/>
            <a:ext cx="216693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CCA0B88-0A52-4D2E-93D1-C5B7E15B7FE4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, date</a:t>
            </a:r>
            <a:endParaRPr lang="en-US" dirty="0"/>
          </a:p>
        </p:txBody>
      </p:sp>
      <p:sp>
        <p:nvSpPr>
          <p:cNvPr id="37893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455613"/>
            <a:ext cx="79978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789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600200"/>
            <a:ext cx="79978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14" r:id="rId2"/>
    <p:sldLayoutId id="2147483712" r:id="rId3"/>
    <p:sldLayoutId id="2147483711" r:id="rId4"/>
    <p:sldLayoutId id="2147483710" r:id="rId5"/>
    <p:sldLayoutId id="2147483709" r:id="rId6"/>
    <p:sldLayoutId id="2147483708" r:id="rId7"/>
    <p:sldLayoutId id="2147483707" r:id="rId8"/>
    <p:sldLayoutId id="2147483706" r:id="rId9"/>
    <p:sldLayoutId id="2147483705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3399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rgbClr val="003399"/>
          </a:solidFill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3399"/>
          </a:solidFill>
          <a:latin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rgbClr val="003399"/>
          </a:solidFill>
          <a:latin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Arial" pitchFamily="34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hyperlink" Target="mailto:klimont@iiasa.ac.at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http://gains.iiasa.ac.at" TargetMode="External"/><Relationship Id="rId3" Type="http://schemas.openxmlformats.org/officeDocument/2006/relationships/hyperlink" Target="http://eclipse.nilu.no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.tiff"/><Relationship Id="rId3" Type="http://schemas.openxmlformats.org/officeDocument/2006/relationships/image" Target="../media/image7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3013" y="1124744"/>
            <a:ext cx="6630987" cy="2264569"/>
          </a:xfrm>
        </p:spPr>
        <p:txBody>
          <a:bodyPr/>
          <a:lstStyle/>
          <a:p>
            <a:r>
              <a:rPr lang="en-US" sz="3200" dirty="0" smtClean="0"/>
              <a:t>Global and regional black carbon mitigation opportunities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246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3013" y="3717032"/>
            <a:ext cx="6627812" cy="1921768"/>
          </a:xfrm>
        </p:spPr>
        <p:txBody>
          <a:bodyPr/>
          <a:lstStyle/>
          <a:p>
            <a:pPr eaLnBrk="1" hangingPunct="1"/>
            <a:r>
              <a:rPr lang="en-US" sz="2000" dirty="0" smtClean="0"/>
              <a:t>Zig Klimont</a:t>
            </a:r>
            <a:br>
              <a:rPr lang="en-US" sz="2000" dirty="0" smtClean="0"/>
            </a:br>
            <a:r>
              <a:rPr lang="en-US" sz="1600" dirty="0" smtClean="0"/>
              <a:t>(</a:t>
            </a:r>
            <a:r>
              <a:rPr lang="en-US" sz="1600" dirty="0" smtClean="0">
                <a:hlinkClick r:id="rId2"/>
              </a:rPr>
              <a:t>klimont@iiasa.ac.at</a:t>
            </a:r>
            <a:r>
              <a:rPr lang="en-US" sz="1600" dirty="0" smtClean="0"/>
              <a:t>) </a:t>
            </a:r>
            <a:endParaRPr lang="en-US" sz="2000" dirty="0" smtClean="0"/>
          </a:p>
          <a:p>
            <a:pPr eaLnBrk="1" hangingPunct="1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sz="1400" dirty="0" smtClean="0">
                <a:latin typeface="Arial" pitchFamily="34" charset="0"/>
                <a:cs typeface="Arial" pitchFamily="34" charset="0"/>
              </a:rPr>
              <a:t>Improving BC Emissions Estimates and Abatement</a:t>
            </a:r>
            <a:br>
              <a:rPr lang="en-US" sz="1400" dirty="0" smtClean="0">
                <a:latin typeface="Arial" pitchFamily="34" charset="0"/>
                <a:cs typeface="Arial" pitchFamily="34" charset="0"/>
              </a:rPr>
            </a:br>
            <a:r>
              <a:rPr lang="en-US" sz="1400" dirty="0" smtClean="0">
                <a:latin typeface="Arial" pitchFamily="34" charset="0"/>
                <a:cs typeface="Arial" pitchFamily="34" charset="0"/>
              </a:rPr>
              <a:t>TFEIP/US-DOE Workshop</a:t>
            </a:r>
            <a:br>
              <a:rPr lang="en-US" sz="1400" dirty="0" smtClean="0">
                <a:latin typeface="Arial" pitchFamily="34" charset="0"/>
                <a:cs typeface="Arial" pitchFamily="34" charset="0"/>
              </a:rPr>
            </a:br>
            <a:r>
              <a:rPr lang="en-US" sz="1400" dirty="0" smtClean="0">
                <a:latin typeface="Arial" pitchFamily="34" charset="0"/>
                <a:cs typeface="Arial" pitchFamily="34" charset="0"/>
              </a:rPr>
              <a:t>Milan, Italy, May 13-14, 2015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71651"/>
            <a:ext cx="1428750" cy="1013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387" y="44624"/>
            <a:ext cx="4896925" cy="63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88639"/>
            <a:ext cx="7997825" cy="1384487"/>
          </a:xfrm>
        </p:spPr>
        <p:txBody>
          <a:bodyPr/>
          <a:lstStyle/>
          <a:p>
            <a:r>
              <a:rPr lang="en-US" sz="2400" dirty="0" smtClean="0"/>
              <a:t>Regional distribution of mitigation </a:t>
            </a:r>
            <a:r>
              <a:rPr lang="en-US" sz="2400" dirty="0" smtClean="0"/>
              <a:t>by key measures </a:t>
            </a:r>
            <a:br>
              <a:rPr lang="en-US" sz="2400" dirty="0" smtClean="0"/>
            </a:br>
            <a:r>
              <a:rPr lang="en-US" sz="2000" dirty="0" smtClean="0"/>
              <a:t>(about 90% of the whole potential) </a:t>
            </a:r>
            <a:r>
              <a:rPr lang="en-US" sz="2000" dirty="0" smtClean="0"/>
              <a:t>[</a:t>
            </a:r>
            <a:r>
              <a:rPr lang="en-US" sz="2000" i="1" dirty="0" err="1" smtClean="0"/>
              <a:t>k</a:t>
            </a:r>
            <a:r>
              <a:rPr lang="en-US" sz="2000" i="1" dirty="0" err="1" smtClean="0"/>
              <a:t>t</a:t>
            </a:r>
            <a:r>
              <a:rPr lang="en-US" sz="2000" i="1" dirty="0" smtClean="0"/>
              <a:t> </a:t>
            </a:r>
            <a:r>
              <a:rPr lang="en-US" sz="2000" i="1" dirty="0" smtClean="0"/>
              <a:t>BC by </a:t>
            </a:r>
            <a:r>
              <a:rPr lang="en-US" sz="2000" i="1" dirty="0" smtClean="0"/>
              <a:t>2030</a:t>
            </a:r>
            <a:r>
              <a:rPr lang="en-US" sz="2000" dirty="0" smtClean="0"/>
              <a:t>]</a:t>
            </a:r>
            <a:endParaRPr lang="en-US" sz="20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539552" y="6474822"/>
            <a:ext cx="38026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u="sng" dirty="0" smtClean="0"/>
              <a:t>Source:</a:t>
            </a:r>
            <a:r>
              <a:rPr lang="en-US" sz="1400" i="1" dirty="0" smtClean="0"/>
              <a:t> </a:t>
            </a:r>
            <a:r>
              <a:rPr lang="en-US" sz="1400" dirty="0" smtClean="0"/>
              <a:t>GAINS model; ECLIPSE V5 scenario</a:t>
            </a:r>
            <a:endParaRPr lang="en-US" sz="14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2740571"/>
              </p:ext>
            </p:extLst>
          </p:nvPr>
        </p:nvGraphicFramePr>
        <p:xfrm>
          <a:off x="395536" y="1052736"/>
          <a:ext cx="7658100" cy="551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244408" y="2996952"/>
            <a:ext cx="539330" cy="1713289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600" dirty="0" smtClean="0">
                <a:latin typeface="Calibri"/>
                <a:cs typeface="Calibri"/>
              </a:rPr>
              <a:t>24%</a:t>
            </a:r>
          </a:p>
          <a:p>
            <a:pPr>
              <a:lnSpc>
                <a:spcPct val="110000"/>
              </a:lnSpc>
            </a:pPr>
            <a:r>
              <a:rPr lang="en-US" sz="1600" dirty="0" smtClean="0">
                <a:latin typeface="Calibri"/>
                <a:cs typeface="Calibri"/>
              </a:rPr>
              <a:t>40%</a:t>
            </a:r>
          </a:p>
          <a:p>
            <a:pPr>
              <a:lnSpc>
                <a:spcPct val="110000"/>
              </a:lnSpc>
            </a:pPr>
            <a:r>
              <a:rPr lang="en-US" sz="1600" dirty="0" smtClean="0">
                <a:latin typeface="Calibri"/>
                <a:cs typeface="Calibri"/>
              </a:rPr>
              <a:t>  4%</a:t>
            </a:r>
          </a:p>
          <a:p>
            <a:pPr>
              <a:lnSpc>
                <a:spcPct val="110000"/>
              </a:lnSpc>
            </a:pPr>
            <a:r>
              <a:rPr lang="en-US" sz="1600" dirty="0" smtClean="0">
                <a:latin typeface="Calibri"/>
                <a:cs typeface="Calibri"/>
              </a:rPr>
              <a:t>16%</a:t>
            </a:r>
          </a:p>
          <a:p>
            <a:pPr>
              <a:lnSpc>
                <a:spcPct val="110000"/>
              </a:lnSpc>
            </a:pPr>
            <a:r>
              <a:rPr lang="en-US" sz="1600" dirty="0" smtClean="0">
                <a:latin typeface="Calibri"/>
                <a:cs typeface="Calibri"/>
              </a:rPr>
              <a:t>  6%</a:t>
            </a:r>
          </a:p>
          <a:p>
            <a:pPr>
              <a:lnSpc>
                <a:spcPct val="110000"/>
              </a:lnSpc>
            </a:pPr>
            <a:r>
              <a:rPr lang="en-US" sz="1600" dirty="0" smtClean="0">
                <a:latin typeface="Calibri"/>
                <a:cs typeface="Calibri"/>
              </a:rPr>
              <a:t>10%</a:t>
            </a:r>
            <a:endParaRPr lang="en-US" sz="1600" dirty="0">
              <a:latin typeface="Calibri"/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84368" y="2492896"/>
            <a:ext cx="1091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Calibri"/>
                <a:cs typeface="Calibri"/>
              </a:rPr>
              <a:t>Relative </a:t>
            </a:r>
            <a:br>
              <a:rPr lang="en-US" sz="1400" dirty="0" smtClean="0">
                <a:latin typeface="Calibri"/>
                <a:cs typeface="Calibri"/>
              </a:rPr>
            </a:br>
            <a:r>
              <a:rPr lang="en-US" sz="1400" dirty="0" smtClean="0">
                <a:latin typeface="Calibri"/>
                <a:cs typeface="Calibri"/>
              </a:rPr>
              <a:t>contribution</a:t>
            </a:r>
            <a:endParaRPr lang="en-US" sz="1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216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997825" cy="1143000"/>
          </a:xfrm>
        </p:spPr>
        <p:txBody>
          <a:bodyPr/>
          <a:lstStyle/>
          <a:p>
            <a:r>
              <a:rPr lang="en-US" dirty="0"/>
              <a:t>Range of future global emissions</a:t>
            </a:r>
            <a:br>
              <a:rPr lang="en-US" dirty="0"/>
            </a:br>
            <a:r>
              <a:rPr lang="en-US" sz="2400" dirty="0"/>
              <a:t>GAINS policy scenarios </a:t>
            </a:r>
            <a:r>
              <a:rPr lang="en-US" sz="2400" dirty="0" err="1"/>
              <a:t>vs</a:t>
            </a:r>
            <a:r>
              <a:rPr lang="en-US" sz="2400" dirty="0"/>
              <a:t> </a:t>
            </a:r>
            <a:r>
              <a:rPr lang="en-US" sz="2400" dirty="0" smtClean="0"/>
              <a:t>RCP (Klimont et al., in prep)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32" y="1772816"/>
            <a:ext cx="4508921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772816"/>
            <a:ext cx="4174450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864" y="4398958"/>
            <a:ext cx="1355264" cy="107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98934" y="6372653"/>
            <a:ext cx="38026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u="sng" dirty="0" smtClean="0">
                <a:solidFill>
                  <a:srgbClr val="003399"/>
                </a:solidFill>
              </a:rPr>
              <a:t>Source:</a:t>
            </a:r>
            <a:r>
              <a:rPr lang="en-US" sz="1400" i="1" dirty="0" smtClean="0">
                <a:solidFill>
                  <a:srgbClr val="003399"/>
                </a:solidFill>
              </a:rPr>
              <a:t> </a:t>
            </a:r>
            <a:r>
              <a:rPr lang="en-US" sz="1400" dirty="0" smtClean="0">
                <a:solidFill>
                  <a:srgbClr val="003399"/>
                </a:solidFill>
              </a:rPr>
              <a:t>GAINS model; ECLIPSE V5 scenario</a:t>
            </a:r>
            <a:endParaRPr lang="en-US" sz="1400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705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Verdana" charset="0"/>
              </a:rPr>
              <a:t>Summary comments</a:t>
            </a:r>
            <a:endParaRPr lang="en-US" dirty="0">
              <a:latin typeface="Verdana" charset="0"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683568" y="1412776"/>
            <a:ext cx="7997825" cy="4525963"/>
          </a:xfrm>
        </p:spPr>
        <p:txBody>
          <a:bodyPr/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000" i="1" dirty="0" smtClean="0">
                <a:latin typeface="Verdana" charset="0"/>
              </a:rPr>
              <a:t>There </a:t>
            </a:r>
            <a:r>
              <a:rPr lang="en-US" sz="2000" i="1" dirty="0" smtClean="0">
                <a:latin typeface="Verdana" charset="0"/>
              </a:rPr>
              <a:t>are a number of proven technologies addressing key emission sources….BUT there are several challenges, e.g.:</a:t>
            </a:r>
            <a:endParaRPr lang="en-US" sz="2000" i="1" dirty="0" smtClean="0">
              <a:latin typeface="Verdana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dirty="0" smtClean="0">
                <a:latin typeface="Verdana" charset="0"/>
              </a:rPr>
              <a:t>Developing ‘clean stove’ technology </a:t>
            </a:r>
            <a:r>
              <a:rPr lang="en-US" sz="2000" dirty="0">
                <a:latin typeface="Verdana" charset="0"/>
              </a:rPr>
              <a:t>matching region-specific expectations </a:t>
            </a:r>
            <a:r>
              <a:rPr lang="en-US" sz="2000" dirty="0" smtClean="0">
                <a:latin typeface="Verdana" charset="0"/>
              </a:rPr>
              <a:t>and</a:t>
            </a:r>
            <a:r>
              <a:rPr lang="en-US" sz="2000" dirty="0" smtClean="0">
                <a:latin typeface="Verdana" charset="0"/>
              </a:rPr>
              <a:t> challenges</a:t>
            </a:r>
            <a:endParaRPr lang="en-US" sz="2000" dirty="0">
              <a:latin typeface="Verdana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dirty="0">
                <a:latin typeface="Verdana" charset="0"/>
              </a:rPr>
              <a:t>Successful implementation requires integration with other policies, e.g.,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800" dirty="0">
                <a:latin typeface="Verdana" charset="0"/>
              </a:rPr>
              <a:t>Low sulfur diesel required for particle filters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latin typeface="Verdana" charset="0"/>
              </a:rPr>
              <a:t>Monitoring and maintenance programs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dirty="0">
                <a:latin typeface="Verdana" charset="0"/>
              </a:rPr>
              <a:t>Market forces alone are not likely to drive the change; additional regulation and incentives needed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dirty="0">
                <a:latin typeface="Verdana" charset="0"/>
              </a:rPr>
              <a:t>Identifying successful policy framework and financial schemes allowing for fast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276325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997825" cy="1143000"/>
          </a:xfrm>
        </p:spPr>
        <p:txBody>
          <a:bodyPr/>
          <a:lstStyle/>
          <a:p>
            <a:r>
              <a:rPr lang="en-US" sz="3200" dirty="0" smtClean="0"/>
              <a:t>Global BC emissions in 2000, </a:t>
            </a:r>
            <a:r>
              <a:rPr lang="en-US" sz="3200" dirty="0" err="1" smtClean="0"/>
              <a:t>Tg</a:t>
            </a:r>
            <a:r>
              <a:rPr lang="en-US" sz="3200" dirty="0" smtClean="0"/>
              <a:t> BC </a:t>
            </a:r>
            <a:br>
              <a:rPr lang="en-US" sz="3200" dirty="0" smtClean="0"/>
            </a:br>
            <a:r>
              <a:rPr lang="en-US" sz="1600" i="1" dirty="0" smtClean="0"/>
              <a:t>(excluding forest and grassland fires)</a:t>
            </a:r>
            <a:r>
              <a:rPr lang="en-US" sz="2000" i="1" dirty="0" smtClean="0"/>
              <a:t/>
            </a:r>
            <a:br>
              <a:rPr lang="en-US" sz="2000" i="1" dirty="0" smtClean="0"/>
            </a:br>
            <a:r>
              <a:rPr lang="en-US" sz="1800" i="1" dirty="0" smtClean="0"/>
              <a:t>Source: </a:t>
            </a:r>
            <a:r>
              <a:rPr lang="en-US" sz="1800" dirty="0" smtClean="0"/>
              <a:t>GAINS model – ECLIPSE results (Klimont </a:t>
            </a:r>
            <a:r>
              <a:rPr lang="en-US" sz="1800" i="1" dirty="0" smtClean="0"/>
              <a:t>et al.</a:t>
            </a:r>
            <a:r>
              <a:rPr lang="en-US" sz="1800" dirty="0" smtClean="0"/>
              <a:t>, in preparation)</a:t>
            </a:r>
            <a:endParaRPr lang="en-US" sz="3200" i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7876"/>
            <a:ext cx="3743325" cy="459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627876"/>
            <a:ext cx="4449763" cy="459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3"/>
          <p:cNvCxnSpPr/>
          <p:nvPr/>
        </p:nvCxnSpPr>
        <p:spPr>
          <a:xfrm flipV="1">
            <a:off x="3045099" y="2131932"/>
            <a:ext cx="0" cy="1152128"/>
          </a:xfrm>
          <a:prstGeom prst="line">
            <a:avLst/>
          </a:prstGeom>
          <a:ln w="28575">
            <a:solidFill>
              <a:srgbClr val="FF0000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115616" y="2436514"/>
            <a:ext cx="1886941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Range of global estimates shown in Bond </a:t>
            </a:r>
            <a:r>
              <a:rPr lang="en-US" sz="1050" i="1" dirty="0" smtClean="0"/>
              <a:t>et al</a:t>
            </a:r>
            <a:r>
              <a:rPr lang="en-US" sz="1050" dirty="0" smtClean="0"/>
              <a:t>., 2013</a:t>
            </a:r>
            <a:endParaRPr lang="en-US" sz="1050" dirty="0"/>
          </a:p>
        </p:txBody>
      </p:sp>
      <p:sp>
        <p:nvSpPr>
          <p:cNvPr id="7" name="TextBox 6"/>
          <p:cNvSpPr txBox="1"/>
          <p:nvPr/>
        </p:nvSpPr>
        <p:spPr>
          <a:xfrm>
            <a:off x="421482" y="6217567"/>
            <a:ext cx="37719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GAINS; </a:t>
            </a:r>
            <a:r>
              <a:rPr lang="en-US" sz="1400" u="sng" dirty="0" smtClean="0"/>
              <a:t>excluding</a:t>
            </a:r>
            <a:r>
              <a:rPr lang="en-US" sz="1400" dirty="0" smtClean="0"/>
              <a:t> ‘new/re-estimated’ sources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4345812" y="6217567"/>
            <a:ext cx="1732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GAINS; all sources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255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Glossary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484784"/>
            <a:ext cx="7997825" cy="4857403"/>
          </a:xfrm>
        </p:spPr>
        <p:txBody>
          <a:bodyPr/>
          <a:lstStyle/>
          <a:p>
            <a:r>
              <a:rPr lang="en-US" sz="2000" dirty="0" smtClean="0"/>
              <a:t>GAINS </a:t>
            </a:r>
            <a:r>
              <a:rPr lang="en-US" sz="2000" dirty="0"/>
              <a:t>– Greenhouse Gas and Air Pollution Interactions and Synergies </a:t>
            </a:r>
            <a:r>
              <a:rPr lang="en-US" sz="2000" dirty="0" smtClean="0"/>
              <a:t>Model, integrated assessment model developed at IIASA, </a:t>
            </a:r>
            <a:r>
              <a:rPr lang="en-US" sz="2000" dirty="0" err="1" smtClean="0"/>
              <a:t>Laxenburg</a:t>
            </a:r>
            <a:r>
              <a:rPr lang="en-US" sz="2000" dirty="0" smtClean="0"/>
              <a:t>, Austria (</a:t>
            </a:r>
            <a:r>
              <a:rPr lang="en-US" sz="2000" dirty="0" smtClean="0">
                <a:hlinkClick r:id="rId2"/>
              </a:rPr>
              <a:t>http://gains.iiasa.ac.at</a:t>
            </a:r>
            <a:r>
              <a:rPr lang="en-US" sz="2000" dirty="0" smtClean="0"/>
              <a:t>) 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sz="2000" dirty="0" smtClean="0"/>
              <a:t>ECLIPSE – Evaluating the Climate and Air Quality</a:t>
            </a:r>
            <a:r>
              <a:rPr lang="en-US" sz="2000" dirty="0"/>
              <a:t> </a:t>
            </a:r>
            <a:r>
              <a:rPr lang="en-US" sz="2000" dirty="0" smtClean="0"/>
              <a:t>Impacts of Short‐Lived</a:t>
            </a:r>
            <a:r>
              <a:rPr lang="en-US" sz="2000" dirty="0"/>
              <a:t> Pollutants, </a:t>
            </a:r>
            <a:r>
              <a:rPr lang="en-US" sz="2000" dirty="0" smtClean="0"/>
              <a:t>European Union FP7 project </a:t>
            </a:r>
            <a:br>
              <a:rPr lang="en-US" sz="2000" dirty="0" smtClean="0"/>
            </a:br>
            <a:r>
              <a:rPr lang="en-US" sz="2000" dirty="0" smtClean="0"/>
              <a:t>(</a:t>
            </a:r>
            <a:r>
              <a:rPr lang="en-US" sz="2000" dirty="0" smtClean="0">
                <a:hlinkClick r:id="rId3"/>
              </a:rPr>
              <a:t>http://eclipse.nilu.no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Scenarios:</a:t>
            </a:r>
          </a:p>
          <a:p>
            <a:pPr lvl="1"/>
            <a:r>
              <a:rPr lang="en-US" sz="1800" dirty="0" smtClean="0"/>
              <a:t>CLE – current legislation</a:t>
            </a:r>
          </a:p>
          <a:p>
            <a:pPr lvl="1"/>
            <a:r>
              <a:rPr lang="en-US" sz="1800" dirty="0" smtClean="0"/>
              <a:t>MTFR – maximum technical reduction</a:t>
            </a:r>
          </a:p>
          <a:p>
            <a:pPr lvl="1"/>
            <a:r>
              <a:rPr lang="en-US" sz="1800" dirty="0" smtClean="0"/>
              <a:t>NFC – no further control</a:t>
            </a:r>
          </a:p>
          <a:p>
            <a:pPr lvl="1"/>
            <a:r>
              <a:rPr lang="en-US" sz="1800" dirty="0" smtClean="0"/>
              <a:t>2</a:t>
            </a:r>
            <a:r>
              <a:rPr lang="en-US" sz="1800" baseline="30000" dirty="0" smtClean="0"/>
              <a:t>o</a:t>
            </a:r>
            <a:r>
              <a:rPr lang="en-US" sz="1800" dirty="0" smtClean="0"/>
              <a:t>C CLE – climate stabilization scenario</a:t>
            </a:r>
          </a:p>
          <a:p>
            <a:pPr lvl="1"/>
            <a:r>
              <a:rPr lang="en-US" sz="1800" dirty="0" smtClean="0"/>
              <a:t>RCP – Representative Concentration Pathways; global scenarios used in IPCC 5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assessment report</a:t>
            </a:r>
            <a:endParaRPr lang="en-US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52782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796" y="223485"/>
            <a:ext cx="7997825" cy="1143000"/>
          </a:xfrm>
        </p:spPr>
        <p:txBody>
          <a:bodyPr/>
          <a:lstStyle/>
          <a:p>
            <a:r>
              <a:rPr lang="en-US" sz="2800" dirty="0"/>
              <a:t>Change in spatial distribution of BC emissions between 2005 and 2030; </a:t>
            </a:r>
            <a:r>
              <a:rPr lang="en-US" sz="2000" i="1" dirty="0"/>
              <a:t>GAINS current legislation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" y="1223122"/>
            <a:ext cx="9144000" cy="58782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" y="1223122"/>
            <a:ext cx="9144000" cy="587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753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116633"/>
            <a:ext cx="7997825" cy="1008112"/>
          </a:xfrm>
        </p:spPr>
        <p:txBody>
          <a:bodyPr/>
          <a:lstStyle/>
          <a:p>
            <a:r>
              <a:rPr lang="en-US" sz="2800" b="1" dirty="0" smtClean="0"/>
              <a:t>Current legislation </a:t>
            </a:r>
            <a:r>
              <a:rPr lang="en-US" sz="2800" b="1" i="1" dirty="0" err="1" smtClean="0"/>
              <a:t>vs</a:t>
            </a:r>
            <a:r>
              <a:rPr lang="en-US" sz="2800" b="1" dirty="0" smtClean="0"/>
              <a:t> </a:t>
            </a:r>
            <a:r>
              <a:rPr lang="en-US" sz="2800" b="1" dirty="0" smtClean="0"/>
              <a:t>alternative </a:t>
            </a:r>
            <a:r>
              <a:rPr lang="en-US" sz="2800" b="1" dirty="0" smtClean="0"/>
              <a:t>scenarios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000" i="1" dirty="0" smtClean="0"/>
              <a:t>Relative changes to 2010</a:t>
            </a:r>
            <a:r>
              <a:rPr lang="en-US" sz="2800" i="1" dirty="0" smtClean="0"/>
              <a:t>, </a:t>
            </a:r>
            <a:r>
              <a:rPr lang="en-US" sz="1800" dirty="0" smtClean="0"/>
              <a:t>GAINS ECLIPSE </a:t>
            </a:r>
            <a:r>
              <a:rPr lang="en-US" sz="1800" dirty="0" smtClean="0"/>
              <a:t>V5 (Klimont et al., in prep)</a:t>
            </a: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72" y="1444790"/>
            <a:ext cx="1872207" cy="1374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344" y="1444790"/>
            <a:ext cx="1944217" cy="1395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640" y="1444790"/>
            <a:ext cx="1968646" cy="1408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43000" y="1516798"/>
            <a:ext cx="4732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CO</a:t>
            </a:r>
            <a:r>
              <a:rPr lang="en-US" sz="1200" b="1" baseline="-25000" dirty="0" smtClean="0"/>
              <a:t>2</a:t>
            </a:r>
            <a:endParaRPr lang="en-US" sz="1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07504" y="2852936"/>
            <a:ext cx="11766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Black Carbon</a:t>
            </a:r>
            <a:endParaRPr lang="en-US" sz="1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863080" y="1124744"/>
            <a:ext cx="6895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World</a:t>
            </a:r>
            <a:endParaRPr lang="en-US" sz="1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311352" y="1124744"/>
            <a:ext cx="7857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China+</a:t>
            </a:r>
            <a:endParaRPr lang="en-US" sz="1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5903640" y="980728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North Am.</a:t>
            </a:r>
            <a:br>
              <a:rPr lang="en-US" sz="1400" b="1" dirty="0" smtClean="0"/>
            </a:br>
            <a:r>
              <a:rPr lang="en-US" sz="1400" b="1" dirty="0" smtClean="0"/>
              <a:t>&amp; Europe</a:t>
            </a:r>
            <a:r>
              <a:rPr lang="en-US" sz="1400" b="1" dirty="0" smtClean="0"/>
              <a:t>, incl</a:t>
            </a:r>
            <a:r>
              <a:rPr lang="en-US" sz="1400" b="1" dirty="0" smtClean="0"/>
              <a:t>. Russia</a:t>
            </a:r>
            <a:endParaRPr lang="en-US" sz="1400" b="1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40968"/>
            <a:ext cx="3528679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140968"/>
            <a:ext cx="3640405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140968"/>
            <a:ext cx="3659370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467544" y="4797152"/>
            <a:ext cx="2232248" cy="0"/>
          </a:xfrm>
          <a:prstGeom prst="line">
            <a:avLst/>
          </a:prstGeom>
          <a:ln w="6350" cmpd="sng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059832" y="4797152"/>
            <a:ext cx="2232248" cy="0"/>
          </a:xfrm>
          <a:prstGeom prst="line">
            <a:avLst/>
          </a:prstGeom>
          <a:ln w="6350" cmpd="sng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724128" y="4797152"/>
            <a:ext cx="2232248" cy="0"/>
          </a:xfrm>
          <a:prstGeom prst="line">
            <a:avLst/>
          </a:prstGeom>
          <a:ln w="6350" cmpd="sng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935088" y="2092862"/>
            <a:ext cx="1368152" cy="0"/>
          </a:xfrm>
          <a:prstGeom prst="line">
            <a:avLst/>
          </a:prstGeom>
          <a:ln w="6350" cmpd="sng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455368" y="2092862"/>
            <a:ext cx="1368152" cy="0"/>
          </a:xfrm>
          <a:prstGeom prst="line">
            <a:avLst/>
          </a:prstGeom>
          <a:ln w="6350" cmpd="sng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047656" y="2092862"/>
            <a:ext cx="1440160" cy="0"/>
          </a:xfrm>
          <a:prstGeom prst="line">
            <a:avLst/>
          </a:prstGeom>
          <a:ln w="6350" cmpd="sng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8528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997825" cy="1143000"/>
          </a:xfrm>
        </p:spPr>
        <p:txBody>
          <a:bodyPr/>
          <a:lstStyle/>
          <a:p>
            <a:r>
              <a:rPr lang="en-US" sz="3200" dirty="0" smtClean="0"/>
              <a:t>Impact of current and planned legislation on BC emissions in the EU28, </a:t>
            </a:r>
            <a:r>
              <a:rPr lang="en-US" sz="3200" dirty="0" err="1" smtClean="0"/>
              <a:t>kt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556792"/>
            <a:ext cx="8128000" cy="48260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3695080" y="2132856"/>
            <a:ext cx="4320480" cy="0"/>
          </a:xfrm>
          <a:prstGeom prst="line">
            <a:avLst/>
          </a:prstGeom>
          <a:ln>
            <a:solidFill>
              <a:srgbClr val="003399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999336" y="2132856"/>
            <a:ext cx="12824" cy="1872208"/>
          </a:xfrm>
          <a:prstGeom prst="straightConnector1">
            <a:avLst/>
          </a:prstGeom>
          <a:ln w="3810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876256" y="2132856"/>
            <a:ext cx="0" cy="2232248"/>
          </a:xfrm>
          <a:prstGeom prst="straightConnector1">
            <a:avLst/>
          </a:prstGeom>
          <a:ln w="3810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7871544" y="2132856"/>
            <a:ext cx="12824" cy="2808312"/>
          </a:xfrm>
          <a:prstGeom prst="straightConnector1">
            <a:avLst/>
          </a:prstGeom>
          <a:ln w="3810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988253" y="3594502"/>
            <a:ext cx="6719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-49%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76256" y="4026550"/>
            <a:ext cx="6719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-58%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60461" y="4602614"/>
            <a:ext cx="6719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-73%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87824" y="6505599"/>
            <a:ext cx="56886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Source: </a:t>
            </a:r>
            <a:r>
              <a:rPr lang="en-US" sz="1400" dirty="0" smtClean="0"/>
              <a:t>IIASA –  GAINS model runs during TSAP work (2013)</a:t>
            </a:r>
            <a:endParaRPr lang="en-GB" sz="1400" baseline="-25000" dirty="0"/>
          </a:p>
        </p:txBody>
      </p:sp>
    </p:spTree>
    <p:extLst>
      <p:ext uri="{BB962C8B-B14F-4D97-AF65-F5344CB8AC3E}">
        <p14:creationId xmlns:p14="http://schemas.microsoft.com/office/powerpoint/2010/main" val="3813036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185738"/>
            <a:ext cx="8647113" cy="650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04055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997825" cy="1143000"/>
          </a:xfrm>
        </p:spPr>
        <p:txBody>
          <a:bodyPr/>
          <a:lstStyle/>
          <a:p>
            <a:r>
              <a:rPr lang="en-US" sz="2800" dirty="0" smtClean="0"/>
              <a:t>Some technologies deliver only when other pieces of </a:t>
            </a:r>
            <a:r>
              <a:rPr lang="en-US" sz="2800" dirty="0" smtClean="0"/>
              <a:t>legislation are </a:t>
            </a:r>
            <a:r>
              <a:rPr lang="en-US" sz="2800" dirty="0" smtClean="0"/>
              <a:t>timely implemented </a:t>
            </a:r>
            <a:br>
              <a:rPr lang="en-US" sz="2800" dirty="0" smtClean="0"/>
            </a:br>
            <a:r>
              <a:rPr lang="en-US" sz="2400" i="1" dirty="0" smtClean="0"/>
              <a:t>Sulfur content of diesel fuel</a:t>
            </a:r>
            <a:endParaRPr lang="en-GB" sz="2800" i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40" y="1772816"/>
            <a:ext cx="8430681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589240"/>
            <a:ext cx="1471276" cy="1081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6100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Potential to reduce BC in the EU-28 by 2025 via introduction of </a:t>
            </a:r>
            <a:r>
              <a:rPr lang="en-US" sz="3200" i="1" dirty="0"/>
              <a:t>Eco-</a:t>
            </a:r>
            <a:r>
              <a:rPr lang="en-US" sz="3200" i="1" dirty="0" smtClean="0"/>
              <a:t>design</a:t>
            </a:r>
            <a:r>
              <a:rPr lang="en-US" sz="3200" dirty="0" smtClean="0"/>
              <a:t>, </a:t>
            </a:r>
            <a:r>
              <a:rPr lang="en-US" sz="3200" dirty="0" err="1" smtClean="0"/>
              <a:t>kt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628800"/>
            <a:ext cx="7632848" cy="480841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835696" y="2204864"/>
            <a:ext cx="4320480" cy="0"/>
          </a:xfrm>
          <a:prstGeom prst="line">
            <a:avLst/>
          </a:prstGeom>
          <a:ln>
            <a:solidFill>
              <a:srgbClr val="003399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407048" y="2204864"/>
            <a:ext cx="0" cy="360040"/>
          </a:xfrm>
          <a:prstGeom prst="straightConnector1">
            <a:avLst/>
          </a:prstGeom>
          <a:ln w="3810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271144" y="2204864"/>
            <a:ext cx="0" cy="720080"/>
          </a:xfrm>
          <a:prstGeom prst="straightConnector1">
            <a:avLst/>
          </a:prstGeom>
          <a:ln w="3810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135240" y="2204864"/>
            <a:ext cx="0" cy="1800200"/>
          </a:xfrm>
          <a:prstGeom prst="straightConnector1">
            <a:avLst/>
          </a:prstGeom>
          <a:ln w="3810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999336" y="2204864"/>
            <a:ext cx="0" cy="2160240"/>
          </a:xfrm>
          <a:prstGeom prst="straightConnector1">
            <a:avLst/>
          </a:prstGeom>
          <a:ln w="3810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479056" y="2276872"/>
            <a:ext cx="6591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-11%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60061" y="2586390"/>
            <a:ext cx="6719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-20%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24157" y="3594502"/>
            <a:ext cx="6719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-47%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88253" y="4077072"/>
            <a:ext cx="6719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-57%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87824" y="6505599"/>
            <a:ext cx="56886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Source: </a:t>
            </a:r>
            <a:r>
              <a:rPr lang="en-US" sz="1400" dirty="0" smtClean="0"/>
              <a:t>IIASA –  GAINS model runs during TSAP work (2013)</a:t>
            </a:r>
            <a:endParaRPr lang="en-GB" sz="1400" baseline="-25000" dirty="0"/>
          </a:p>
        </p:txBody>
      </p:sp>
    </p:spTree>
    <p:extLst>
      <p:ext uri="{BB962C8B-B14F-4D97-AF65-F5344CB8AC3E}">
        <p14:creationId xmlns:p14="http://schemas.microsoft.com/office/powerpoint/2010/main" val="3710549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GAINS </a:t>
            </a:r>
            <a:r>
              <a:rPr lang="en-US" sz="2800" dirty="0" smtClean="0"/>
              <a:t>BC </a:t>
            </a:r>
            <a:r>
              <a:rPr lang="en-US" sz="2800" dirty="0"/>
              <a:t>baseline and mitigation potential </a:t>
            </a:r>
            <a:br>
              <a:rPr lang="en-US" sz="2800" dirty="0"/>
            </a:br>
            <a:r>
              <a:rPr lang="en-US" sz="2800" dirty="0"/>
              <a:t>for Arctic Council countries, </a:t>
            </a:r>
            <a:r>
              <a:rPr lang="en-US" sz="2800" i="1" dirty="0" err="1" smtClean="0"/>
              <a:t>kt</a:t>
            </a:r>
            <a:r>
              <a:rPr lang="en-US" sz="2800" i="1" dirty="0" smtClean="0"/>
              <a:t> BC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018059"/>
            <a:ext cx="8467725" cy="385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421" y="2018059"/>
            <a:ext cx="5426075" cy="385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9552" y="6474822"/>
            <a:ext cx="38026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u="sng" dirty="0" smtClean="0"/>
              <a:t>Source:</a:t>
            </a:r>
            <a:r>
              <a:rPr lang="en-US" sz="1400" i="1" dirty="0" smtClean="0"/>
              <a:t> </a:t>
            </a:r>
            <a:r>
              <a:rPr lang="en-US" sz="1400" dirty="0" smtClean="0"/>
              <a:t>GAINS model; ECLIPSE V5 scenario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1835696" y="2185119"/>
            <a:ext cx="12811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US &amp; Canada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4139952" y="2185119"/>
            <a:ext cx="17363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Russian Federation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6703994" y="2185119"/>
            <a:ext cx="1518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Nordic Countries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5148064" y="6137211"/>
            <a:ext cx="2993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Mitigation potential by 2050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970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AA_New_IIASA_background">
  <a:themeElements>
    <a:clrScheme name="iiasa-version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iasa-version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iasa-version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iasa-light-version">
  <a:themeElements>
    <a:clrScheme name="iiasa-version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iasa-version4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iasa-version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AA_New_IIASA_background</Template>
  <TotalTime>1205</TotalTime>
  <Words>357</Words>
  <Application>Microsoft Macintosh PowerPoint</Application>
  <PresentationFormat>On-screen Show (4:3)</PresentationFormat>
  <Paragraphs>61</Paragraphs>
  <Slides>13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AA_New_IIASA_background</vt:lpstr>
      <vt:lpstr>iiasa-light-version</vt:lpstr>
      <vt:lpstr>Global and regional black carbon mitigation opportunities</vt:lpstr>
      <vt:lpstr>Glossary</vt:lpstr>
      <vt:lpstr>Change in spatial distribution of BC emissions between 2005 and 2030; GAINS current legislation</vt:lpstr>
      <vt:lpstr>Current legislation vs alternative scenarios Relative changes to 2010, GAINS ECLIPSE V5 (Klimont et al., in prep)</vt:lpstr>
      <vt:lpstr>Impact of current and planned legislation on BC emissions in the EU28, kt</vt:lpstr>
      <vt:lpstr>PowerPoint Presentation</vt:lpstr>
      <vt:lpstr>Some technologies deliver only when other pieces of legislation are timely implemented  Sulfur content of diesel fuel</vt:lpstr>
      <vt:lpstr>Potential to reduce BC in the EU-28 by 2025 via introduction of Eco-design, kt</vt:lpstr>
      <vt:lpstr>GAINS BC baseline and mitigation potential  for Arctic Council countries, kt BC</vt:lpstr>
      <vt:lpstr>Regional distribution of mitigation by key measures  (about 90% of the whole potential) [kt BC by 2030]</vt:lpstr>
      <vt:lpstr>Range of future global emissions GAINS policy scenarios vs RCP (Klimont et al., in prep)</vt:lpstr>
      <vt:lpstr>Summary comments</vt:lpstr>
      <vt:lpstr>Global BC emissions in 2000, Tg BC  (excluding forest and grassland fires) Source: GAINS model – ECLIPSE results (Klimont et al., in preparation)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BC mitigation Milan 2015</dc:title>
  <dc:creator>klimont</dc:creator>
  <cp:lastModifiedBy>Zbigniew Klimont</cp:lastModifiedBy>
  <cp:revision>128</cp:revision>
  <dcterms:created xsi:type="dcterms:W3CDTF">2012-05-11T13:24:35Z</dcterms:created>
  <dcterms:modified xsi:type="dcterms:W3CDTF">2015-05-13T10:50:31Z</dcterms:modified>
</cp:coreProperties>
</file>