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7"/>
  </p:notesMasterIdLst>
  <p:handoutMasterIdLst>
    <p:handoutMasterId r:id="rId28"/>
  </p:handoutMasterIdLst>
  <p:sldIdLst>
    <p:sldId id="320" r:id="rId2"/>
    <p:sldId id="318" r:id="rId3"/>
    <p:sldId id="319" r:id="rId4"/>
    <p:sldId id="323" r:id="rId5"/>
    <p:sldId id="324" r:id="rId6"/>
    <p:sldId id="321" r:id="rId7"/>
    <p:sldId id="322" r:id="rId8"/>
    <p:sldId id="325" r:id="rId9"/>
    <p:sldId id="326" r:id="rId10"/>
    <p:sldId id="327" r:id="rId11"/>
    <p:sldId id="329" r:id="rId12"/>
    <p:sldId id="330" r:id="rId13"/>
    <p:sldId id="331" r:id="rId14"/>
    <p:sldId id="332" r:id="rId15"/>
    <p:sldId id="333" r:id="rId16"/>
    <p:sldId id="334" r:id="rId17"/>
    <p:sldId id="335" r:id="rId18"/>
    <p:sldId id="336" r:id="rId19"/>
    <p:sldId id="337" r:id="rId20"/>
    <p:sldId id="338" r:id="rId21"/>
    <p:sldId id="340" r:id="rId22"/>
    <p:sldId id="342" r:id="rId23"/>
    <p:sldId id="345" r:id="rId24"/>
    <p:sldId id="343" r:id="rId25"/>
    <p:sldId id="33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04" autoAdjust="0"/>
  </p:normalViewPr>
  <p:slideViewPr>
    <p:cSldViewPr>
      <p:cViewPr varScale="1">
        <p:scale>
          <a:sx n="58" d="100"/>
          <a:sy n="58" d="100"/>
        </p:scale>
        <p:origin x="78" y="588"/>
      </p:cViewPr>
      <p:guideLst>
        <p:guide orient="horz" pos="2160"/>
        <p:guide pos="2880"/>
      </p:guideLst>
    </p:cSldViewPr>
  </p:slideViewPr>
  <p:outlineViewPr>
    <p:cViewPr>
      <p:scale>
        <a:sx n="33" d="100"/>
        <a:sy n="33" d="100"/>
      </p:scale>
      <p:origin x="0" y="1890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2B41E50-FD37-4186-BED5-F8B51CD50B23}" type="datetimeFigureOut">
              <a:rPr lang="en-US" smtClean="0"/>
              <a:pPr/>
              <a:t>5/4/2015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D078897-C436-4FAC-935F-B85C6DEEC341}" type="slidenum">
              <a:rPr lang="en-US" smtClean="0"/>
              <a:pPr/>
              <a:t>‹#›</a:t>
            </a:fld>
            <a:endParaRPr lang="en-US"/>
          </a:p>
        </p:txBody>
      </p:sp>
    </p:spTree>
    <p:extLst>
      <p:ext uri="{BB962C8B-B14F-4D97-AF65-F5344CB8AC3E}">
        <p14:creationId xmlns:p14="http://schemas.microsoft.com/office/powerpoint/2010/main" val="591579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AC342EB-AF95-41C2-9A6F-C95069AD686E}" type="datetimeFigureOut">
              <a:rPr lang="en-US" smtClean="0"/>
              <a:pPr/>
              <a:t>5/4/2015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C936B3-0DC5-4027-BB02-B7C4AC412658}" type="slidenum">
              <a:rPr lang="en-US" smtClean="0"/>
              <a:pPr/>
              <a:t>‹#›</a:t>
            </a:fld>
            <a:endParaRPr lang="en-US"/>
          </a:p>
        </p:txBody>
      </p:sp>
    </p:spTree>
    <p:extLst>
      <p:ext uri="{BB962C8B-B14F-4D97-AF65-F5344CB8AC3E}">
        <p14:creationId xmlns:p14="http://schemas.microsoft.com/office/powerpoint/2010/main" val="8585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5000" dirty="0" smtClean="0">
                <a:latin typeface="Arial" panose="020B0604020202020204" pitchFamily="34" charset="0"/>
                <a:cs typeface="Arial" panose="020B0604020202020204" pitchFamily="34" charset="0"/>
              </a:rPr>
              <a:t>ABCI</a:t>
            </a:r>
            <a:r>
              <a:rPr lang="en-US" sz="5000" baseline="0" dirty="0" smtClean="0">
                <a:latin typeface="Arial" panose="020B0604020202020204" pitchFamily="34" charset="0"/>
                <a:cs typeface="Arial" panose="020B0604020202020204" pitchFamily="34" charset="0"/>
              </a:rPr>
              <a:t> - </a:t>
            </a:r>
            <a:r>
              <a:rPr lang="en-US" sz="5000" dirty="0" smtClean="0">
                <a:latin typeface="Arial" panose="020B0604020202020204" pitchFamily="34" charset="0"/>
                <a:cs typeface="Arial" panose="020B0604020202020204" pitchFamily="34" charset="0"/>
              </a:rPr>
              <a:t> 1) filling information gaps, 2) identifying barriers to implementation and developing approaches to overcome them, 3) demonstrating and evaluating mitigation options, and 4) where possible, laying the groundwork to quantify the climate and, public health benefits of black carbon mitigation strategies. </a:t>
            </a:r>
          </a:p>
          <a:p>
            <a:endParaRPr lang="en-US" dirty="0"/>
          </a:p>
        </p:txBody>
      </p:sp>
      <p:sp>
        <p:nvSpPr>
          <p:cNvPr id="4" name="Slide Number Placeholder 3"/>
          <p:cNvSpPr>
            <a:spLocks noGrp="1"/>
          </p:cNvSpPr>
          <p:nvPr>
            <p:ph type="sldNum" sz="quarter" idx="10"/>
          </p:nvPr>
        </p:nvSpPr>
        <p:spPr/>
        <p:txBody>
          <a:bodyPr/>
          <a:lstStyle/>
          <a:p>
            <a:fld id="{E4C936B3-0DC5-4027-BB02-B7C4AC412658}" type="slidenum">
              <a:rPr lang="en-US" smtClean="0"/>
              <a:pPr/>
              <a:t>2</a:t>
            </a:fld>
            <a:endParaRPr lang="en-US"/>
          </a:p>
        </p:txBody>
      </p:sp>
    </p:spTree>
    <p:extLst>
      <p:ext uri="{BB962C8B-B14F-4D97-AF65-F5344CB8AC3E}">
        <p14:creationId xmlns:p14="http://schemas.microsoft.com/office/powerpoint/2010/main" val="121404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36B3-0DC5-4027-BB02-B7C4AC412658}" type="slidenum">
              <a:rPr lang="en-US" smtClean="0"/>
              <a:pPr/>
              <a:t>3</a:t>
            </a:fld>
            <a:endParaRPr lang="en-US"/>
          </a:p>
        </p:txBody>
      </p:sp>
    </p:spTree>
    <p:extLst>
      <p:ext uri="{BB962C8B-B14F-4D97-AF65-F5344CB8AC3E}">
        <p14:creationId xmlns:p14="http://schemas.microsoft.com/office/powerpoint/2010/main" val="246862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CC3C2E7-8250-4A4B-8C1C-734F77B06B44}" type="datetime1">
              <a:rPr lang="en-US" smtClean="0"/>
              <a:pPr/>
              <a:t>5/4/2015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6104E29-C9AE-4921-85C8-EBAB172F975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B4A76B-EFF7-445B-A461-DB28BF7B4BA3}" type="datetime1">
              <a:rPr lang="en-US" smtClean="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104E29-C9AE-4921-85C8-EBAB172F975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82577E4-F6E9-4894-AC00-7C92E32D44BD}" type="datetime1">
              <a:rPr lang="en-US" smtClean="0"/>
              <a:pPr/>
              <a:t>5/4/2015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6104E29-C9AE-4921-85C8-EBAB172F975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FB33D57-9E24-426F-A928-C9D9973DF473}" type="datetime1">
              <a:rPr lang="en-US" smtClean="0"/>
              <a:pPr/>
              <a:t>5/4/2015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6104E29-C9AE-4921-85C8-EBAB172F9753}"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CC3BD88-E955-4D31-9F34-4798367FDDBC}" type="datetime1">
              <a:rPr lang="en-US" smtClean="0"/>
              <a:pPr/>
              <a:t>5/4/2015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6104E29-C9AE-4921-85C8-EBAB172F975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F6406FF-17D0-4D4D-B88B-46BEFC2639C3}" type="datetime1">
              <a:rPr lang="en-US" smtClean="0"/>
              <a:pPr/>
              <a:t>5/4/2015</a:t>
            </a:fld>
            <a:endParaRPr lang="en-US" dirty="0"/>
          </a:p>
        </p:txBody>
      </p:sp>
      <p:sp>
        <p:nvSpPr>
          <p:cNvPr id="10" name="Slide Number Placeholder 9"/>
          <p:cNvSpPr>
            <a:spLocks noGrp="1"/>
          </p:cNvSpPr>
          <p:nvPr>
            <p:ph type="sldNum" sz="quarter" idx="16"/>
          </p:nvPr>
        </p:nvSpPr>
        <p:spPr/>
        <p:txBody>
          <a:bodyPr rtlCol="0"/>
          <a:lstStyle/>
          <a:p>
            <a:fld id="{36104E29-C9AE-4921-85C8-EBAB172F975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4F42DA5-49D0-421B-8E82-315029DF9103}" type="datetime1">
              <a:rPr lang="en-US" smtClean="0"/>
              <a:pPr/>
              <a:t>5/4/2015</a:t>
            </a:fld>
            <a:endParaRPr lang="en-US" dirty="0"/>
          </a:p>
        </p:txBody>
      </p:sp>
      <p:sp>
        <p:nvSpPr>
          <p:cNvPr id="12" name="Slide Number Placeholder 11"/>
          <p:cNvSpPr>
            <a:spLocks noGrp="1"/>
          </p:cNvSpPr>
          <p:nvPr>
            <p:ph type="sldNum" sz="quarter" idx="16"/>
          </p:nvPr>
        </p:nvSpPr>
        <p:spPr/>
        <p:txBody>
          <a:bodyPr rtlCol="0"/>
          <a:lstStyle/>
          <a:p>
            <a:fld id="{36104E29-C9AE-4921-85C8-EBAB172F975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58E7A4-C620-49ED-81FE-A9A5F8FC312C}" type="datetime1">
              <a:rPr lang="en-US" smtClean="0"/>
              <a:pPr/>
              <a:t>5/4/2015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6104E29-C9AE-4921-85C8-EBAB172F975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F309E-660F-4E72-8BBF-F7053472FAB2}" type="datetime1">
              <a:rPr lang="en-US" smtClean="0"/>
              <a:pPr/>
              <a:t>5/4/2015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6104E29-C9AE-4921-85C8-EBAB172F975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2230F0-9560-450C-BF9A-2DA0B42CB7C7}" type="datetime1">
              <a:rPr lang="en-US" smtClean="0"/>
              <a:pPr/>
              <a:t>5/4/2015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6104E29-C9AE-4921-85C8-EBAB172F975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730FF78-E3FD-44D3-AD63-B3DF28A40C99}" type="datetime1">
              <a:rPr lang="en-US" smtClean="0"/>
              <a:pPr/>
              <a:t>5/4/2015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6104E29-C9AE-4921-85C8-EBAB172F975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84A4573-8617-4576-BBE5-011609571B0C}" type="datetime1">
              <a:rPr lang="en-US" smtClean="0"/>
              <a:pPr/>
              <a:t>5/4/2015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6104E29-C9AE-4921-85C8-EBAB172F97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457200" y="1600200"/>
            <a:ext cx="8686800" cy="3124200"/>
          </a:xfrm>
        </p:spPr>
        <p:txBody>
          <a:bodyPr>
            <a:normAutofit fontScale="70000" lnSpcReduction="20000"/>
          </a:bodyPr>
          <a:lstStyle/>
          <a:p>
            <a:pPr marL="0" indent="0" algn="ctr">
              <a:buNone/>
            </a:pPr>
            <a:r>
              <a:rPr lang="en-US" sz="3600" b="1" dirty="0">
                <a:solidFill>
                  <a:srgbClr val="002060"/>
                </a:solidFill>
                <a:latin typeface="Arial" panose="020B0604020202020204" pitchFamily="34" charset="0"/>
                <a:cs typeface="Arial" panose="020B0604020202020204" pitchFamily="34" charset="0"/>
              </a:rPr>
              <a:t>Arctic Black Carbon: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Reduction of Black Carbon from Diesel Sources</a:t>
            </a:r>
            <a:r>
              <a:rPr lang="en-US" sz="5200" b="1" dirty="0">
                <a:solidFill>
                  <a:srgbClr val="002060"/>
                </a:solidFill>
                <a:latin typeface="Arial" panose="020B0604020202020204" pitchFamily="34" charset="0"/>
                <a:cs typeface="Arial" panose="020B0604020202020204" pitchFamily="34" charset="0"/>
              </a:rPr>
              <a:t/>
            </a:r>
            <a:br>
              <a:rPr lang="en-US" sz="5200" b="1" dirty="0">
                <a:solidFill>
                  <a:srgbClr val="002060"/>
                </a:solidFill>
                <a:latin typeface="Arial" panose="020B0604020202020204" pitchFamily="34" charset="0"/>
                <a:cs typeface="Arial" panose="020B0604020202020204" pitchFamily="34" charset="0"/>
              </a:rPr>
            </a:br>
            <a:endParaRPr lang="en-US" sz="5200" b="1" dirty="0" smtClean="0">
              <a:solidFill>
                <a:srgbClr val="002060"/>
              </a:solidFill>
              <a:latin typeface="Arial" panose="020B0604020202020204" pitchFamily="34" charset="0"/>
              <a:cs typeface="Arial" panose="020B0604020202020204" pitchFamily="34" charset="0"/>
            </a:endParaRPr>
          </a:p>
          <a:p>
            <a:pPr marL="0" indent="0" algn="ctr">
              <a:buNone/>
            </a:pPr>
            <a:r>
              <a:rPr lang="en-US" sz="3200" b="1" dirty="0"/>
              <a:t/>
            </a:r>
            <a:br>
              <a:rPr lang="en-US" sz="3200" b="1" dirty="0"/>
            </a:br>
            <a:r>
              <a:rPr lang="en-US" sz="5200" b="1" dirty="0">
                <a:latin typeface="Arial" panose="020B0604020202020204" pitchFamily="34" charset="0"/>
                <a:cs typeface="Arial" panose="020B0604020202020204" pitchFamily="34" charset="0"/>
              </a:rPr>
              <a:t>Application of Diesel Emission Inventory </a:t>
            </a:r>
            <a:r>
              <a:rPr lang="en-US" sz="5200" b="1" dirty="0" smtClean="0">
                <a:latin typeface="Arial" panose="020B0604020202020204" pitchFamily="34" charset="0"/>
                <a:cs typeface="Arial" panose="020B0604020202020204" pitchFamily="34" charset="0"/>
              </a:rPr>
              <a:t>Tools </a:t>
            </a:r>
            <a:r>
              <a:rPr lang="en-US" sz="5200" b="1" dirty="0">
                <a:latin typeface="Arial" panose="020B0604020202020204" pitchFamily="34" charset="0"/>
                <a:cs typeface="Arial" panose="020B0604020202020204" pitchFamily="34" charset="0"/>
              </a:rPr>
              <a:t>in Murmansk</a:t>
            </a:r>
            <a:r>
              <a:rPr lang="en-US" sz="5200" b="1" dirty="0">
                <a:solidFill>
                  <a:schemeClr val="accent6"/>
                </a:solidFill>
                <a:latin typeface="Arial" panose="020B0604020202020204" pitchFamily="34" charset="0"/>
                <a:cs typeface="Arial" panose="020B0604020202020204" pitchFamily="34" charset="0"/>
              </a:rPr>
              <a:t/>
            </a:r>
            <a:br>
              <a:rPr lang="en-US" sz="5200" b="1" dirty="0">
                <a:solidFill>
                  <a:schemeClr val="accent6"/>
                </a:solidFill>
                <a:latin typeface="Arial" panose="020B0604020202020204" pitchFamily="34" charset="0"/>
                <a:cs typeface="Arial" panose="020B0604020202020204" pitchFamily="34" charset="0"/>
              </a:rPr>
            </a:br>
            <a:r>
              <a:rPr lang="en-US" sz="3200" b="1" dirty="0">
                <a:solidFill>
                  <a:schemeClr val="accent6"/>
                </a:solidFill>
                <a:latin typeface="Arial" panose="020B0604020202020204" pitchFamily="34" charset="0"/>
                <a:cs typeface="Arial" panose="020B0604020202020204" pitchFamily="34" charset="0"/>
              </a:rPr>
              <a:t/>
            </a:r>
            <a:br>
              <a:rPr lang="en-US" sz="3200" b="1" dirty="0">
                <a:solidFill>
                  <a:schemeClr val="accent6"/>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0859"/>
            <a:ext cx="103037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2459"/>
            <a:ext cx="2502754" cy="66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520" y="267133"/>
            <a:ext cx="95567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одзаголовок 2"/>
          <p:cNvSpPr txBox="1">
            <a:spLocks/>
          </p:cNvSpPr>
          <p:nvPr/>
        </p:nvSpPr>
        <p:spPr>
          <a:xfrm>
            <a:off x="5920839" y="5402038"/>
            <a:ext cx="3200400" cy="958416"/>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1400" b="1" dirty="0" smtClean="0">
                <a:latin typeface="Arial" panose="020B0604020202020204" pitchFamily="34" charset="0"/>
                <a:cs typeface="Arial" panose="020B0604020202020204" pitchFamily="34" charset="0"/>
              </a:rPr>
              <a:t>Vladimir Malyshev, Eugene Gusev</a:t>
            </a:r>
            <a:r>
              <a:rPr lang="en-US" sz="1200" dirty="0" smtClean="0">
                <a:latin typeface="Arial" panose="020B0604020202020204" pitchFamily="34" charset="0"/>
                <a:cs typeface="Arial" panose="020B0604020202020204" pitchFamily="34" charset="0"/>
              </a:rPr>
              <a:t>, Murmansk </a:t>
            </a:r>
            <a:r>
              <a:rPr lang="en-US" sz="1200" dirty="0">
                <a:latin typeface="Arial" panose="020B0604020202020204" pitchFamily="34" charset="0"/>
                <a:cs typeface="Arial" panose="020B0604020202020204" pitchFamily="34" charset="0"/>
              </a:rPr>
              <a:t>State Technical University </a:t>
            </a:r>
            <a:endParaRPr lang="ru-RU" sz="1200" dirty="0" smtClean="0">
              <a:latin typeface="Arial" panose="020B0604020202020204" pitchFamily="34" charset="0"/>
              <a:cs typeface="Arial" panose="020B0604020202020204" pitchFamily="34" charset="0"/>
            </a:endParaRPr>
          </a:p>
        </p:txBody>
      </p:sp>
      <p:sp>
        <p:nvSpPr>
          <p:cNvPr id="11" name="Подзаголовок 2"/>
          <p:cNvSpPr txBox="1">
            <a:spLocks/>
          </p:cNvSpPr>
          <p:nvPr/>
        </p:nvSpPr>
        <p:spPr>
          <a:xfrm>
            <a:off x="2894088" y="5402037"/>
            <a:ext cx="3039616" cy="733257"/>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90000"/>
              </a:lnSpc>
              <a:spcBef>
                <a:spcPct val="40000"/>
              </a:spcBef>
              <a:buNone/>
            </a:pPr>
            <a:r>
              <a:rPr lang="en-US" altLang="ru-RU" sz="1400" b="1" dirty="0" smtClean="0">
                <a:latin typeface="Arial" panose="020B0604020202020204" pitchFamily="34" charset="0"/>
                <a:cs typeface="Arial" panose="020B0604020202020204" pitchFamily="34" charset="0"/>
              </a:rPr>
              <a:t>Meredydd Evans, Nazar Kholod</a:t>
            </a:r>
          </a:p>
          <a:p>
            <a:pPr marL="0" indent="0">
              <a:lnSpc>
                <a:spcPct val="90000"/>
              </a:lnSpc>
              <a:spcBef>
                <a:spcPct val="40000"/>
              </a:spcBef>
              <a:buNone/>
            </a:pPr>
            <a:r>
              <a:rPr lang="en-US" altLang="ru-RU" sz="1200" dirty="0" smtClean="0">
                <a:latin typeface="Arial" panose="020B0604020202020204" pitchFamily="34" charset="0"/>
                <a:cs typeface="Arial" panose="020B0604020202020204" pitchFamily="34" charset="0"/>
              </a:rPr>
              <a:t>Pacific Northwest National Laboratory, </a:t>
            </a:r>
          </a:p>
          <a:p>
            <a:pPr marL="0" indent="0">
              <a:lnSpc>
                <a:spcPct val="90000"/>
              </a:lnSpc>
              <a:spcBef>
                <a:spcPct val="40000"/>
              </a:spcBef>
              <a:buNone/>
            </a:pPr>
            <a:r>
              <a:rPr lang="en-US" altLang="ru-RU" sz="1200" dirty="0" smtClean="0">
                <a:latin typeface="Arial" panose="020B0604020202020204" pitchFamily="34" charset="0"/>
                <a:cs typeface="Arial" panose="020B0604020202020204" pitchFamily="34" charset="0"/>
              </a:rPr>
              <a:t>Battelle Memorial Institute</a:t>
            </a:r>
          </a:p>
        </p:txBody>
      </p:sp>
      <p:sp>
        <p:nvSpPr>
          <p:cNvPr id="12" name="Подзаголовок 2"/>
          <p:cNvSpPr txBox="1">
            <a:spLocks/>
          </p:cNvSpPr>
          <p:nvPr/>
        </p:nvSpPr>
        <p:spPr>
          <a:xfrm>
            <a:off x="0" y="5402038"/>
            <a:ext cx="3195218" cy="533399"/>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90000"/>
              </a:lnSpc>
              <a:spcBef>
                <a:spcPct val="40000"/>
              </a:spcBef>
              <a:buNone/>
            </a:pPr>
            <a:r>
              <a:rPr lang="en-US" altLang="ru-RU" sz="1400" b="1" dirty="0" smtClean="0">
                <a:latin typeface="Arial" panose="020B0604020202020204" pitchFamily="34" charset="0"/>
                <a:cs typeface="Arial" panose="020B0604020202020204" pitchFamily="34" charset="0"/>
              </a:rPr>
              <a:t>Teresa Kuklinski </a:t>
            </a:r>
          </a:p>
          <a:p>
            <a:pPr marL="0" indent="0">
              <a:lnSpc>
                <a:spcPct val="90000"/>
              </a:lnSpc>
              <a:spcBef>
                <a:spcPct val="40000"/>
              </a:spcBef>
              <a:buNone/>
            </a:pPr>
            <a:r>
              <a:rPr lang="en-US" altLang="en-US" sz="1200" dirty="0">
                <a:latin typeface="Arial" panose="020B0604020202020204" pitchFamily="34" charset="0"/>
                <a:cs typeface="Arial" panose="020B0604020202020204" pitchFamily="34" charset="0"/>
              </a:rPr>
              <a:t>U.S. Environmental Protection Agency</a:t>
            </a:r>
          </a:p>
          <a:p>
            <a:pPr>
              <a:lnSpc>
                <a:spcPct val="90000"/>
              </a:lnSpc>
              <a:spcBef>
                <a:spcPct val="40000"/>
              </a:spcBef>
            </a:pPr>
            <a:endParaRPr lang="ru-RU" sz="1200" dirty="0" smtClean="0">
              <a:solidFill>
                <a:schemeClr val="accent5"/>
              </a:solidFill>
              <a:latin typeface="Times New Roman" pitchFamily="18" charset="0"/>
              <a:cs typeface="Times New Roman" pitchFamily="18" charset="0"/>
            </a:endParaRPr>
          </a:p>
        </p:txBody>
      </p:sp>
    </p:spTree>
    <p:extLst>
      <p:ext uri="{BB962C8B-B14F-4D97-AF65-F5344CB8AC3E}">
        <p14:creationId xmlns:p14="http://schemas.microsoft.com/office/powerpoint/2010/main" val="299876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PM</a:t>
            </a:r>
            <a:r>
              <a:rPr lang="en-US" altLang="en-US" sz="3200" b="1" baseline="-25000" dirty="0">
                <a:solidFill>
                  <a:schemeClr val="tx1"/>
                </a:solidFill>
                <a:latin typeface="Arial" panose="020B0604020202020204" pitchFamily="34" charset="0"/>
                <a:cs typeface="Arial" panose="020B0604020202020204" pitchFamily="34" charset="0"/>
              </a:rPr>
              <a:t>2.5</a:t>
            </a:r>
            <a:r>
              <a:rPr lang="en-US" altLang="en-US" sz="3200" b="1" dirty="0">
                <a:solidFill>
                  <a:schemeClr val="tx1"/>
                </a:solidFill>
                <a:latin typeface="Arial" panose="020B0604020202020204" pitchFamily="34" charset="0"/>
                <a:cs typeface="Arial" panose="020B0604020202020204" pitchFamily="34" charset="0"/>
              </a:rPr>
              <a:t>, BC and OC Emissions </a:t>
            </a:r>
            <a:br>
              <a:rPr lang="en-US" altLang="en-US" sz="3200" b="1" dirty="0">
                <a:solidFill>
                  <a:schemeClr val="tx1"/>
                </a:solidFill>
                <a:latin typeface="Arial" panose="020B0604020202020204" pitchFamily="34" charset="0"/>
                <a:cs typeface="Arial" panose="020B0604020202020204" pitchFamily="34" charset="0"/>
              </a:rPr>
            </a:br>
            <a:r>
              <a:rPr lang="en-US" altLang="en-US" sz="3200" b="1" dirty="0">
                <a:solidFill>
                  <a:schemeClr val="tx1"/>
                </a:solidFill>
                <a:latin typeface="Arial" panose="020B0604020202020204" pitchFamily="34" charset="0"/>
                <a:cs typeface="Arial" panose="020B0604020202020204" pitchFamily="34" charset="0"/>
              </a:rPr>
              <a:t>in Murmansk Region </a:t>
            </a:r>
            <a:r>
              <a:rPr lang="en-US" altLang="en-US" sz="3200" b="1" dirty="0" smtClean="0">
                <a:solidFill>
                  <a:schemeClr val="tx1"/>
                </a:solidFill>
                <a:latin typeface="Arial" panose="020B0604020202020204" pitchFamily="34" charset="0"/>
                <a:cs typeface="Arial" panose="020B0604020202020204" pitchFamily="34" charset="0"/>
              </a:rPr>
              <a:t>(metric tons</a:t>
            </a:r>
            <a:r>
              <a:rPr lang="en-US" altLang="en-US" sz="3200" b="1" dirty="0">
                <a:solidFill>
                  <a:schemeClr val="tx1"/>
                </a:solidFill>
                <a:latin typeface="Arial" panose="020B0604020202020204" pitchFamily="34" charset="0"/>
                <a:cs typeface="Arial" panose="020B0604020202020204" pitchFamily="34" charset="0"/>
              </a:rPr>
              <a:t>)</a:t>
            </a:r>
            <a:endParaRPr lang="en-US" sz="3200" b="1"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10</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096349556"/>
              </p:ext>
            </p:extLst>
          </p:nvPr>
        </p:nvGraphicFramePr>
        <p:xfrm>
          <a:off x="381000" y="1676400"/>
          <a:ext cx="8229600" cy="4416426"/>
        </p:xfrm>
        <a:graphic>
          <a:graphicData uri="http://schemas.openxmlformats.org/drawingml/2006/table">
            <a:tbl>
              <a:tblPr firstRow="1" bandRow="1">
                <a:tableStyleId>{5940675A-B579-460E-94D1-54222C63F5DA}</a:tableStyleId>
              </a:tblPr>
              <a:tblGrid>
                <a:gridCol w="3577130"/>
                <a:gridCol w="1728225"/>
                <a:gridCol w="1536200"/>
                <a:gridCol w="1388045"/>
              </a:tblGrid>
              <a:tr h="490714">
                <a:tc>
                  <a:txBody>
                    <a:bodyPr/>
                    <a:lstStyle/>
                    <a:p>
                      <a:pPr marL="0" marR="0">
                        <a:spcBef>
                          <a:spcPts val="0"/>
                        </a:spcBef>
                        <a:spcAft>
                          <a:spcPts val="0"/>
                        </a:spcAft>
                      </a:pPr>
                      <a:r>
                        <a:rPr lang="en-US" sz="2000" b="1" dirty="0">
                          <a:effectLst/>
                          <a:latin typeface="Arial" panose="020B0604020202020204" pitchFamily="34" charset="0"/>
                          <a:cs typeface="Arial" panose="020B0604020202020204" pitchFamily="34" charset="0"/>
                        </a:rPr>
                        <a:t>Activity</a:t>
                      </a:r>
                      <a:endParaRPr lang="en-US" sz="2000" b="1"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PM</a:t>
                      </a:r>
                      <a:r>
                        <a:rPr lang="en-US" sz="2000" b="1" baseline="-25000" dirty="0">
                          <a:effectLst/>
                          <a:latin typeface="Arial" panose="020B0604020202020204" pitchFamily="34" charset="0"/>
                          <a:cs typeface="Arial" panose="020B0604020202020204" pitchFamily="34" charset="0"/>
                        </a:rPr>
                        <a:t>2.5</a:t>
                      </a:r>
                      <a:endParaRPr lang="en-US" sz="2000" b="1"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BC</a:t>
                      </a:r>
                      <a:endParaRPr lang="en-US" sz="2000" b="1"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OC</a:t>
                      </a:r>
                      <a:endParaRPr lang="en-US" sz="2000" b="1" dirty="0">
                        <a:effectLst/>
                        <a:latin typeface="Arial" panose="020B0604020202020204" pitchFamily="34" charset="0"/>
                        <a:ea typeface="SimSun"/>
                        <a:cs typeface="Arial" panose="020B0604020202020204" pitchFamily="34" charset="0"/>
                      </a:endParaRPr>
                    </a:p>
                  </a:txBody>
                  <a:tcPr marL="68580" marR="68580" marT="0" marB="0" anchor="ctr"/>
                </a:tc>
              </a:tr>
              <a:tr h="490714">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On-road </a:t>
                      </a:r>
                      <a:r>
                        <a:rPr lang="en-US" sz="2000" dirty="0" smtClean="0">
                          <a:effectLst/>
                          <a:latin typeface="Arial" panose="020B0604020202020204" pitchFamily="34" charset="0"/>
                          <a:cs typeface="Arial" panose="020B0604020202020204" pitchFamily="34" charset="0"/>
                        </a:rPr>
                        <a:t>transport</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SimSun"/>
                          <a:cs typeface="Arial" panose="020B0604020202020204" pitchFamily="34" charset="0"/>
                        </a:rPr>
                        <a:t>98.9</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SimSun"/>
                          <a:cs typeface="Arial" panose="020B0604020202020204" pitchFamily="34" charset="0"/>
                        </a:rPr>
                        <a:t>53.7</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solidFill>
                            <a:srgbClr val="000000"/>
                          </a:solidFill>
                          <a:effectLst/>
                          <a:latin typeface="Arial" panose="020B0604020202020204" pitchFamily="34" charset="0"/>
                          <a:ea typeface="SimSun"/>
                          <a:cs typeface="Arial" panose="020B0604020202020204" pitchFamily="34" charset="0"/>
                        </a:rPr>
                        <a:t>36.2</a:t>
                      </a:r>
                      <a:endParaRPr lang="en-US" sz="2000" dirty="0">
                        <a:solidFill>
                          <a:srgbClr val="000000"/>
                        </a:solidFill>
                        <a:effectLst/>
                        <a:latin typeface="Arial" panose="020B0604020202020204" pitchFamily="34" charset="0"/>
                        <a:ea typeface="SimSun"/>
                        <a:cs typeface="Arial" panose="020B0604020202020204" pitchFamily="34" charset="0"/>
                      </a:endParaRPr>
                    </a:p>
                  </a:txBody>
                  <a:tcPr marL="68580" marR="68580" marT="0" marB="0" anchor="ctr"/>
                </a:tc>
              </a:tr>
              <a:tr h="490714">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Mines</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450.5</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279.3</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83.8</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r>
              <a:tr h="490714">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Locomotives</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30.5</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22.3</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4.5</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r>
              <a:tr h="490714">
                <a:tc>
                  <a:txBody>
                    <a:bodyPr/>
                    <a:lstStyle/>
                    <a:p>
                      <a:pPr marL="0" marR="0">
                        <a:spcBef>
                          <a:spcPts val="0"/>
                        </a:spcBef>
                        <a:spcAft>
                          <a:spcPts val="0"/>
                        </a:spcAft>
                      </a:pPr>
                      <a:r>
                        <a:rPr lang="en-US" sz="2000" dirty="0" smtClean="0">
                          <a:effectLst/>
                          <a:latin typeface="Arial" panose="020B0604020202020204" pitchFamily="34" charset="0"/>
                          <a:cs typeface="Arial" panose="020B0604020202020204" pitchFamily="34" charset="0"/>
                        </a:rPr>
                        <a:t>Construction</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15.6</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12.0</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2.4</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r>
              <a:tr h="490714">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Agriculture</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5.0</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3.9</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0.8</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r>
              <a:tr h="490714">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Diesel </a:t>
                      </a:r>
                      <a:r>
                        <a:rPr lang="en-US" sz="2000" dirty="0" smtClean="0">
                          <a:effectLst/>
                          <a:latin typeface="Arial" panose="020B0604020202020204" pitchFamily="34" charset="0"/>
                          <a:cs typeface="Arial" panose="020B0604020202020204" pitchFamily="34" charset="0"/>
                        </a:rPr>
                        <a:t>generators</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35.2</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27.1</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5.4</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r>
              <a:tr h="490714">
                <a:tc>
                  <a:txBody>
                    <a:bodyPr/>
                    <a:lstStyle/>
                    <a:p>
                      <a:pPr marL="0" marR="0">
                        <a:spcBef>
                          <a:spcPts val="0"/>
                        </a:spcBef>
                        <a:spcAft>
                          <a:spcPts val="0"/>
                        </a:spcAft>
                      </a:pPr>
                      <a:r>
                        <a:rPr lang="en-US" sz="2000" dirty="0">
                          <a:effectLst/>
                          <a:latin typeface="Arial" panose="020B0604020202020204" pitchFamily="34" charset="0"/>
                          <a:cs typeface="Arial" panose="020B0604020202020204" pitchFamily="34" charset="0"/>
                        </a:rPr>
                        <a:t>Fishing (in Russian waters)</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16.5</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5.1</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1.0</a:t>
                      </a:r>
                      <a:endParaRPr lang="en-US" sz="2000" dirty="0">
                        <a:effectLst/>
                        <a:latin typeface="Arial" panose="020B0604020202020204" pitchFamily="34" charset="0"/>
                        <a:ea typeface="SimSun"/>
                        <a:cs typeface="Arial" panose="020B0604020202020204" pitchFamily="34" charset="0"/>
                      </a:endParaRPr>
                    </a:p>
                  </a:txBody>
                  <a:tcPr marL="68580" marR="68580" marT="0" marB="0" anchor="ctr"/>
                </a:tc>
              </a:tr>
              <a:tr h="490714">
                <a:tc>
                  <a:txBody>
                    <a:bodyPr/>
                    <a:lstStyle/>
                    <a:p>
                      <a:pPr marL="0" marR="0">
                        <a:spcBef>
                          <a:spcPts val="0"/>
                        </a:spcBef>
                        <a:spcAft>
                          <a:spcPts val="0"/>
                        </a:spcAft>
                      </a:pPr>
                      <a:r>
                        <a:rPr lang="en-US" sz="2000" b="1" dirty="0">
                          <a:effectLst/>
                          <a:latin typeface="Arial" panose="020B0604020202020204" pitchFamily="34" charset="0"/>
                          <a:cs typeface="Arial" panose="020B0604020202020204" pitchFamily="34" charset="0"/>
                        </a:rPr>
                        <a:t>Total</a:t>
                      </a:r>
                      <a:endParaRPr lang="en-US" sz="2000" b="1"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smtClean="0">
                          <a:effectLst/>
                          <a:latin typeface="Arial" panose="020B0604020202020204" pitchFamily="34" charset="0"/>
                          <a:ea typeface="SimSun"/>
                          <a:cs typeface="Arial" panose="020B0604020202020204" pitchFamily="34" charset="0"/>
                        </a:rPr>
                        <a:t>652.3</a:t>
                      </a:r>
                      <a:endParaRPr lang="en-US" sz="2000" b="1"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smtClean="0">
                          <a:effectLst/>
                          <a:latin typeface="Arial" panose="020B0604020202020204" pitchFamily="34" charset="0"/>
                          <a:ea typeface="SimSun"/>
                          <a:cs typeface="Arial" panose="020B0604020202020204" pitchFamily="34" charset="0"/>
                        </a:rPr>
                        <a:t>403.4</a:t>
                      </a:r>
                      <a:endParaRPr lang="en-US" sz="2000" b="1" dirty="0">
                        <a:effectLst/>
                        <a:latin typeface="Arial" panose="020B0604020202020204" pitchFamily="34" charset="0"/>
                        <a:ea typeface="SimSu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smtClean="0">
                          <a:effectLst/>
                          <a:latin typeface="Arial" panose="020B0604020202020204" pitchFamily="34" charset="0"/>
                          <a:ea typeface="SimSun"/>
                          <a:cs typeface="Arial" panose="020B0604020202020204" pitchFamily="34" charset="0"/>
                        </a:rPr>
                        <a:t>134.1</a:t>
                      </a:r>
                      <a:endParaRPr lang="en-US" sz="2000" b="1" dirty="0">
                        <a:effectLst/>
                        <a:latin typeface="Arial" panose="020B0604020202020204" pitchFamily="34" charset="0"/>
                        <a:ea typeface="SimSun"/>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36474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93688" y="541338"/>
            <a:ext cx="7456487" cy="442912"/>
          </a:xfrm>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On-Road Transport</a:t>
            </a:r>
          </a:p>
        </p:txBody>
      </p:sp>
      <p:sp>
        <p:nvSpPr>
          <p:cNvPr id="3" name="Content Placeholder 2"/>
          <p:cNvSpPr>
            <a:spLocks noGrp="1"/>
          </p:cNvSpPr>
          <p:nvPr>
            <p:ph idx="1"/>
          </p:nvPr>
        </p:nvSpPr>
        <p:spPr>
          <a:xfrm>
            <a:off x="285750" y="1377950"/>
            <a:ext cx="8532813" cy="4511675"/>
          </a:xfrm>
        </p:spPr>
        <p:txBody>
          <a:bodyPr/>
          <a:lstStyle/>
          <a:p>
            <a:pPr defTabSz="457200">
              <a:spcBef>
                <a:spcPct val="20000"/>
              </a:spcBef>
              <a:defRPr/>
            </a:pPr>
            <a:r>
              <a:rPr lang="en-US" dirty="0">
                <a:latin typeface="Arial" panose="020B0604020202020204" pitchFamily="34" charset="0"/>
                <a:cs typeface="Arial" panose="020B0604020202020204" pitchFamily="34" charset="0"/>
              </a:rPr>
              <a:t>Data sources on vehicle fleet and activity: registry, parking lot surveys, vehicle inspection station, video surveys, GPS logger data, municipal data. </a:t>
            </a:r>
          </a:p>
          <a:p>
            <a:pPr defTabSz="457200" eaLnBrk="1" fontAlgn="auto" hangingPunct="1">
              <a:lnSpc>
                <a:spcPct val="100000"/>
              </a:lnSpc>
              <a:spcBef>
                <a:spcPct val="20000"/>
              </a:spcBef>
              <a:spcAft>
                <a:spcPts val="0"/>
              </a:spcAft>
              <a:defRPr/>
            </a:pPr>
            <a:r>
              <a:rPr lang="en-US" dirty="0">
                <a:latin typeface="Arial" panose="020B0604020202020204" pitchFamily="34" charset="0"/>
                <a:cs typeface="Arial" panose="020B0604020202020204" pitchFamily="34" charset="0"/>
              </a:rPr>
              <a:t>Highlights</a:t>
            </a:r>
            <a:r>
              <a:rPr lang="en-US" kern="1200" dirty="0">
                <a:solidFill>
                  <a:prstClr val="black"/>
                </a:solidFill>
                <a:latin typeface="Arial" panose="020B0604020202020204" pitchFamily="34" charset="0"/>
                <a:cs typeface="Arial" panose="020B0604020202020204" pitchFamily="34" charset="0"/>
              </a:rPr>
              <a:t>: </a:t>
            </a:r>
          </a:p>
          <a:p>
            <a:pPr marL="971550" lvl="2" indent="-457200" defTabSz="457200" eaLnBrk="1" fontAlgn="auto" hangingPunct="1">
              <a:lnSpc>
                <a:spcPct val="100000"/>
              </a:lnSpc>
              <a:spcBef>
                <a:spcPct val="20000"/>
              </a:spcBef>
              <a:spcAft>
                <a:spcPts val="0"/>
              </a:spcAft>
              <a:buSzPct val="100000"/>
              <a:defRPr/>
            </a:pPr>
            <a:r>
              <a:rPr lang="en-US" sz="2400" kern="1200" dirty="0">
                <a:solidFill>
                  <a:prstClr val="black"/>
                </a:solidFill>
                <a:latin typeface="Arial" panose="020B0604020202020204" pitchFamily="34" charset="0"/>
                <a:cs typeface="Arial" panose="020B0604020202020204" pitchFamily="34" charset="0"/>
              </a:rPr>
              <a:t>Share of diesel cars – 12%;</a:t>
            </a:r>
          </a:p>
          <a:p>
            <a:pPr marL="971550" lvl="2" indent="-457200" defTabSz="457200" eaLnBrk="1" fontAlgn="auto" hangingPunct="1">
              <a:lnSpc>
                <a:spcPct val="100000"/>
              </a:lnSpc>
              <a:spcBef>
                <a:spcPct val="20000"/>
              </a:spcBef>
              <a:spcAft>
                <a:spcPts val="0"/>
              </a:spcAft>
              <a:buSzPct val="100000"/>
              <a:defRPr/>
            </a:pPr>
            <a:r>
              <a:rPr lang="en-US" sz="2400" kern="1200" dirty="0">
                <a:solidFill>
                  <a:prstClr val="black"/>
                </a:solidFill>
                <a:latin typeface="Arial" panose="020B0604020202020204" pitchFamily="34" charset="0"/>
                <a:cs typeface="Arial" panose="020B0604020202020204" pitchFamily="34" charset="0"/>
              </a:rPr>
              <a:t>The share of vehicles with emissions controls is higher than shown in the registry; </a:t>
            </a:r>
          </a:p>
          <a:p>
            <a:pPr marL="971550" lvl="2" indent="-457200" defTabSz="457200" eaLnBrk="1" fontAlgn="auto" hangingPunct="1">
              <a:lnSpc>
                <a:spcPct val="100000"/>
              </a:lnSpc>
              <a:spcBef>
                <a:spcPct val="20000"/>
              </a:spcBef>
              <a:spcAft>
                <a:spcPts val="0"/>
              </a:spcAft>
              <a:buSzPct val="100000"/>
              <a:defRPr/>
            </a:pPr>
            <a:r>
              <a:rPr lang="en-US" sz="2400" kern="1200" dirty="0">
                <a:solidFill>
                  <a:prstClr val="black"/>
                </a:solidFill>
                <a:latin typeface="Arial" panose="020B0604020202020204" pitchFamily="34" charset="0"/>
                <a:cs typeface="Arial" panose="020B0604020202020204" pitchFamily="34" charset="0"/>
              </a:rPr>
              <a:t>Only 40-50% of vehicles are in use in Murmansk City;</a:t>
            </a:r>
          </a:p>
          <a:p>
            <a:pPr marL="971550" lvl="2" indent="-457200" defTabSz="457200" eaLnBrk="1" fontAlgn="auto" hangingPunct="1">
              <a:lnSpc>
                <a:spcPct val="100000"/>
              </a:lnSpc>
              <a:spcBef>
                <a:spcPct val="20000"/>
              </a:spcBef>
              <a:spcAft>
                <a:spcPts val="0"/>
              </a:spcAft>
              <a:buSzPct val="100000"/>
              <a:defRPr/>
            </a:pPr>
            <a:r>
              <a:rPr lang="en-US" sz="2400" kern="1200" dirty="0">
                <a:solidFill>
                  <a:prstClr val="black"/>
                </a:solidFill>
                <a:latin typeface="Arial" panose="020B0604020202020204" pitchFamily="34" charset="0"/>
                <a:cs typeface="Arial" panose="020B0604020202020204" pitchFamily="34" charset="0"/>
              </a:rPr>
              <a:t>Euro 0 trucks are the major source of BC emissions. </a:t>
            </a:r>
          </a:p>
          <a:p>
            <a:pPr>
              <a:defRPr/>
            </a:pPr>
            <a:endParaRPr lang="en-US" dirty="0">
              <a:latin typeface="Arial" panose="020B0604020202020204" pitchFamily="34" charset="0"/>
              <a:cs typeface="Arial" panose="020B0604020202020204" pitchFamily="34" charset="0"/>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114" y="5803138"/>
            <a:ext cx="3444875" cy="1042987"/>
          </a:xfrm>
          <a:prstGeom prst="rect">
            <a:avLst/>
          </a:prstGeom>
          <a:noFill/>
          <a:ln>
            <a:noFill/>
          </a:ln>
          <a:effectLst/>
          <a:extLst>
            <a:ext uri="{909E8E84-426E-40DD-AFC4-6F175D3DCCD1}">
              <a14:hiddenFill xmlns:a14="http://schemas.microsoft.com/office/drawing/2010/main">
                <a:gradFill rotWithShape="0">
                  <a:gsLst>
                    <a:gs pos="0">
                      <a:srgbClr val="F0F4FA"/>
                    </a:gs>
                    <a:gs pos="100000">
                      <a:srgbClr val="D3DFF1"/>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4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21916" y="152400"/>
            <a:ext cx="7690644" cy="1328738"/>
          </a:xfrm>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BC Emissions </a:t>
            </a:r>
            <a:r>
              <a:rPr lang="en-US" altLang="en-US" sz="3200" b="1" dirty="0" smtClean="0">
                <a:solidFill>
                  <a:schemeClr val="tx1"/>
                </a:solidFill>
                <a:latin typeface="Arial" panose="020B0604020202020204" pitchFamily="34" charset="0"/>
                <a:cs typeface="Arial" panose="020B0604020202020204" pitchFamily="34" charset="0"/>
              </a:rPr>
              <a:t>from </a:t>
            </a:r>
            <a:r>
              <a:rPr lang="en-US" altLang="en-US" sz="3200" b="1" dirty="0">
                <a:solidFill>
                  <a:schemeClr val="tx1"/>
                </a:solidFill>
                <a:latin typeface="Arial" panose="020B0604020202020204" pitchFamily="34" charset="0"/>
                <a:cs typeface="Arial" panose="020B0604020202020204" pitchFamily="34" charset="0"/>
              </a:rPr>
              <a:t>On-Road Vehicles in Murmansk City (tons per year)</a:t>
            </a:r>
          </a:p>
        </p:txBody>
      </p:sp>
      <p:sp>
        <p:nvSpPr>
          <p:cNvPr id="7171" name="TextBox 4"/>
          <p:cNvSpPr txBox="1">
            <a:spLocks noChangeArrowheads="1"/>
          </p:cNvSpPr>
          <p:nvPr/>
        </p:nvSpPr>
        <p:spPr bwMode="auto">
          <a:xfrm>
            <a:off x="604838" y="5984875"/>
            <a:ext cx="792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0000"/>
              </a:spcBef>
              <a:buClr>
                <a:schemeClr val="accent2"/>
              </a:buClr>
              <a:buChar char="•"/>
              <a:defRPr sz="2800">
                <a:solidFill>
                  <a:schemeClr val="tx1"/>
                </a:solidFill>
                <a:latin typeface="Arial" charset="0"/>
              </a:defRPr>
            </a:lvl1pPr>
            <a:lvl2pPr marL="742950" indent="-285750">
              <a:lnSpc>
                <a:spcPct val="90000"/>
              </a:lnSpc>
              <a:spcBef>
                <a:spcPct val="40000"/>
              </a:spcBef>
              <a:buClr>
                <a:schemeClr val="accent2"/>
              </a:buClr>
              <a:buChar char="–"/>
              <a:defRPr sz="2400">
                <a:solidFill>
                  <a:schemeClr val="tx1"/>
                </a:solidFill>
                <a:latin typeface="Arial" charset="0"/>
              </a:defRPr>
            </a:lvl2pPr>
            <a:lvl3pPr marL="1143000" indent="-228600">
              <a:lnSpc>
                <a:spcPct val="90000"/>
              </a:lnSpc>
              <a:spcBef>
                <a:spcPct val="40000"/>
              </a:spcBef>
              <a:buClr>
                <a:schemeClr val="accent2"/>
              </a:buClr>
              <a:buFont typeface="Arial" charset="0"/>
              <a:buChar char="-"/>
              <a:defRPr sz="2000">
                <a:solidFill>
                  <a:schemeClr val="tx1"/>
                </a:solidFill>
                <a:latin typeface="Arial" charset="0"/>
              </a:defRPr>
            </a:lvl3pPr>
            <a:lvl4pPr marL="1600200" indent="-228600">
              <a:lnSpc>
                <a:spcPct val="90000"/>
              </a:lnSpc>
              <a:spcBef>
                <a:spcPct val="40000"/>
              </a:spcBef>
              <a:buClr>
                <a:schemeClr val="accent2"/>
              </a:buClr>
              <a:buFont typeface="Arial" charset="0"/>
              <a:buChar char="-"/>
              <a:defRPr>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lnSpc>
                <a:spcPct val="100000"/>
              </a:lnSpc>
              <a:spcBef>
                <a:spcPct val="0"/>
              </a:spcBef>
              <a:buClrTx/>
              <a:buFontTx/>
              <a:buNone/>
            </a:pPr>
            <a:r>
              <a:rPr lang="en-US" altLang="en-US" sz="1400">
                <a:solidFill>
                  <a:srgbClr val="000000"/>
                </a:solidFill>
                <a:cs typeface="Arial" charset="0"/>
              </a:rPr>
              <a:t>Note: COPERT-IV model with NIIAT emission factors for hot operation stage.</a:t>
            </a:r>
          </a:p>
        </p:txBody>
      </p:sp>
      <p:pic>
        <p:nvPicPr>
          <p:cNvPr id="717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4838" y="1821666"/>
            <a:ext cx="7929562" cy="4313238"/>
          </a:xfrm>
          <a:noFill/>
          <a:extLst>
            <a:ext uri="{909E8E84-426E-40DD-AFC4-6F175D3DCCD1}">
              <a14:hiddenFill xmlns:a14="http://schemas.microsoft.com/office/drawing/2010/main">
                <a:gradFill rotWithShape="0">
                  <a:gsLst>
                    <a:gs pos="0">
                      <a:srgbClr val="F0F4FA"/>
                    </a:gs>
                    <a:gs pos="100000">
                      <a:srgbClr val="D3DFF1"/>
                    </a:gs>
                  </a:gsLst>
                  <a:lin ang="5400000" scaled="1"/>
                </a:gradFill>
              </a14:hiddenFill>
            </a:ex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89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70135" y="152400"/>
            <a:ext cx="8545265" cy="1330325"/>
          </a:xfrm>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Breakout: Cold Start and Hot Stage Emission in Murmansk City (tons per year) </a:t>
            </a:r>
          </a:p>
        </p:txBody>
      </p:sp>
      <p:sp>
        <p:nvSpPr>
          <p:cNvPr id="8195" name="TextBox 4"/>
          <p:cNvSpPr txBox="1">
            <a:spLocks noChangeArrowheads="1"/>
          </p:cNvSpPr>
          <p:nvPr/>
        </p:nvSpPr>
        <p:spPr bwMode="auto">
          <a:xfrm>
            <a:off x="388938" y="5688013"/>
            <a:ext cx="5421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0000"/>
              </a:spcBef>
              <a:buClr>
                <a:schemeClr val="accent2"/>
              </a:buClr>
              <a:buChar char="•"/>
              <a:defRPr sz="2800">
                <a:solidFill>
                  <a:schemeClr val="tx1"/>
                </a:solidFill>
                <a:latin typeface="Arial" charset="0"/>
              </a:defRPr>
            </a:lvl1pPr>
            <a:lvl2pPr marL="742950" indent="-285750">
              <a:lnSpc>
                <a:spcPct val="90000"/>
              </a:lnSpc>
              <a:spcBef>
                <a:spcPct val="40000"/>
              </a:spcBef>
              <a:buClr>
                <a:schemeClr val="accent2"/>
              </a:buClr>
              <a:buChar char="–"/>
              <a:defRPr sz="2400">
                <a:solidFill>
                  <a:schemeClr val="tx1"/>
                </a:solidFill>
                <a:latin typeface="Arial" charset="0"/>
              </a:defRPr>
            </a:lvl2pPr>
            <a:lvl3pPr marL="1143000" indent="-228600">
              <a:lnSpc>
                <a:spcPct val="90000"/>
              </a:lnSpc>
              <a:spcBef>
                <a:spcPct val="40000"/>
              </a:spcBef>
              <a:buClr>
                <a:schemeClr val="accent2"/>
              </a:buClr>
              <a:buFont typeface="Arial" charset="0"/>
              <a:buChar char="-"/>
              <a:defRPr sz="2000">
                <a:solidFill>
                  <a:schemeClr val="tx1"/>
                </a:solidFill>
                <a:latin typeface="Arial" charset="0"/>
              </a:defRPr>
            </a:lvl3pPr>
            <a:lvl4pPr marL="1600200" indent="-228600">
              <a:lnSpc>
                <a:spcPct val="90000"/>
              </a:lnSpc>
              <a:spcBef>
                <a:spcPct val="40000"/>
              </a:spcBef>
              <a:buClr>
                <a:schemeClr val="accent2"/>
              </a:buClr>
              <a:buFont typeface="Arial" charset="0"/>
              <a:buChar char="-"/>
              <a:defRPr>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lnSpc>
                <a:spcPct val="100000"/>
              </a:lnSpc>
              <a:spcBef>
                <a:spcPct val="0"/>
              </a:spcBef>
              <a:buClrTx/>
              <a:buFontTx/>
              <a:buNone/>
            </a:pPr>
            <a:r>
              <a:rPr lang="en-US" altLang="en-US" sz="1600">
                <a:solidFill>
                  <a:srgbClr val="000000"/>
                </a:solidFill>
                <a:latin typeface="Calibri" pitchFamily="34" charset="0"/>
              </a:rPr>
              <a:t>Note: COPERT-IV model  with NIIAT emission factors.</a:t>
            </a:r>
          </a:p>
        </p:txBody>
      </p:sp>
      <p:pic>
        <p:nvPicPr>
          <p:cNvPr id="819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895475"/>
            <a:ext cx="8297862" cy="3911600"/>
          </a:xfrm>
          <a:noFill/>
          <a:extLst>
            <a:ext uri="{909E8E84-426E-40DD-AFC4-6F175D3DCCD1}">
              <a14:hiddenFill xmlns:a14="http://schemas.microsoft.com/office/drawing/2010/main">
                <a:gradFill rotWithShape="0">
                  <a:gsLst>
                    <a:gs pos="0">
                      <a:srgbClr val="F0F4FA"/>
                    </a:gs>
                    <a:gs pos="100000">
                      <a:srgbClr val="D3DFF1"/>
                    </a:gs>
                  </a:gsLst>
                  <a:lin ang="5400000" scaled="1"/>
                </a:gradFill>
              </a14:hiddenFill>
            </a:ex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5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93688" y="568325"/>
            <a:ext cx="7456487" cy="388938"/>
          </a:xfrm>
        </p:spPr>
        <p:txBody>
          <a:bodyPr>
            <a:noAutofit/>
          </a:bodyPr>
          <a:lstStyle/>
          <a:p>
            <a:r>
              <a:rPr lang="en-US" altLang="en-US" sz="3200" b="1" dirty="0" smtClean="0">
                <a:solidFill>
                  <a:schemeClr val="tx1"/>
                </a:solidFill>
                <a:latin typeface="Arial" panose="020B0604020202020204" pitchFamily="34" charset="0"/>
                <a:cs typeface="Arial" panose="020B0604020202020204" pitchFamily="34" charset="0"/>
              </a:rPr>
              <a:t>Mining Industry </a:t>
            </a:r>
            <a:endParaRPr lang="en-US" altLang="en-US" sz="3200" b="1" dirty="0">
              <a:solidFill>
                <a:schemeClr val="tx1"/>
              </a:solidFill>
              <a:latin typeface="Arial" panose="020B0604020202020204" pitchFamily="34" charset="0"/>
              <a:cs typeface="Arial" panose="020B0604020202020204" pitchFamily="34" charset="0"/>
            </a:endParaRPr>
          </a:p>
        </p:txBody>
      </p:sp>
      <p:sp>
        <p:nvSpPr>
          <p:cNvPr id="9219" name="Content Placeholder 2"/>
          <p:cNvSpPr>
            <a:spLocks noGrp="1"/>
          </p:cNvSpPr>
          <p:nvPr>
            <p:ph idx="1"/>
          </p:nvPr>
        </p:nvSpPr>
        <p:spPr>
          <a:xfrm>
            <a:off x="285750" y="1524000"/>
            <a:ext cx="8532813" cy="5191125"/>
          </a:xfrm>
        </p:spPr>
        <p:txBody>
          <a:bodyPr/>
          <a:lstStyle/>
          <a:p>
            <a:r>
              <a:rPr lang="en-US" altLang="en-US" dirty="0" smtClean="0">
                <a:latin typeface="Arial" panose="020B0604020202020204" pitchFamily="34" charset="0"/>
                <a:cs typeface="Arial" panose="020B0604020202020204" pitchFamily="34" charset="0"/>
              </a:rPr>
              <a:t>There are 4 large </a:t>
            </a:r>
            <a:r>
              <a:rPr lang="en-GB" altLang="en-US" dirty="0" smtClean="0">
                <a:latin typeface="Arial" panose="020B0604020202020204" pitchFamily="34" charset="0"/>
                <a:cs typeface="Arial" panose="020B0604020202020204" pitchFamily="34" charset="0"/>
              </a:rPr>
              <a:t>open-pit mines</a:t>
            </a:r>
            <a:r>
              <a:rPr lang="en-US" altLang="en-US" dirty="0" smtClean="0">
                <a:latin typeface="Arial" panose="020B0604020202020204" pitchFamily="34" charset="0"/>
                <a:cs typeface="Arial" panose="020B0604020202020204" pitchFamily="34" charset="0"/>
              </a:rPr>
              <a:t> in Murmansk Region; </a:t>
            </a:r>
          </a:p>
          <a:p>
            <a:r>
              <a:rPr lang="en-US" altLang="en-US" dirty="0" smtClean="0">
                <a:latin typeface="Arial" panose="020B0604020202020204" pitchFamily="34" charset="0"/>
                <a:cs typeface="Arial" panose="020B0604020202020204" pitchFamily="34" charset="0"/>
              </a:rPr>
              <a:t>Fuel consumption: </a:t>
            </a:r>
          </a:p>
          <a:p>
            <a:pPr lvl="1">
              <a:buClr>
                <a:schemeClr val="accent2"/>
              </a:buClr>
            </a:pPr>
            <a:r>
              <a:rPr lang="en-US" altLang="en-US" dirty="0" smtClean="0">
                <a:latin typeface="Arial" panose="020B0604020202020204" pitchFamily="34" charset="0"/>
                <a:cs typeface="Arial" panose="020B0604020202020204" pitchFamily="34" charset="0"/>
              </a:rPr>
              <a:t>top-bottom approach -139,013 tons;</a:t>
            </a:r>
          </a:p>
          <a:p>
            <a:pPr lvl="1">
              <a:buClr>
                <a:schemeClr val="accent2"/>
              </a:buClr>
            </a:pPr>
            <a:r>
              <a:rPr lang="en-US" altLang="en-US" dirty="0" smtClean="0">
                <a:latin typeface="Arial" panose="020B0604020202020204" pitchFamily="34" charset="0"/>
                <a:cs typeface="Arial" panose="020B0604020202020204" pitchFamily="34" charset="0"/>
              </a:rPr>
              <a:t>bottom-up approach – 138,554 tons.</a:t>
            </a:r>
          </a:p>
          <a:p>
            <a:r>
              <a:rPr lang="en-US" altLang="en-US" dirty="0" smtClean="0">
                <a:latin typeface="Arial" panose="020B0604020202020204" pitchFamily="34" charset="0"/>
                <a:cs typeface="Arial" panose="020B0604020202020204" pitchFamily="34" charset="0"/>
              </a:rPr>
              <a:t>Sources of BC emissions:</a:t>
            </a:r>
          </a:p>
          <a:p>
            <a:pPr lvl="1">
              <a:buClr>
                <a:schemeClr val="accent2"/>
              </a:buClr>
            </a:pPr>
            <a:r>
              <a:rPr lang="en-US" altLang="en-US" dirty="0" smtClean="0">
                <a:latin typeface="Arial" panose="020B0604020202020204" pitchFamily="34" charset="0"/>
                <a:cs typeface="Arial" panose="020B0604020202020204" pitchFamily="34" charset="0"/>
              </a:rPr>
              <a:t>mining haul trucks;</a:t>
            </a:r>
          </a:p>
          <a:p>
            <a:pPr lvl="1">
              <a:buClr>
                <a:schemeClr val="accent2"/>
              </a:buClr>
            </a:pPr>
            <a:r>
              <a:rPr lang="en-US" altLang="en-US" dirty="0" smtClean="0">
                <a:latin typeface="Arial" panose="020B0604020202020204" pitchFamily="34" charset="0"/>
                <a:cs typeface="Arial" panose="020B0604020202020204" pitchFamily="34" charset="0"/>
              </a:rPr>
              <a:t>shovels, bulldozers, excavators;</a:t>
            </a:r>
          </a:p>
          <a:p>
            <a:pPr lvl="1">
              <a:buClr>
                <a:schemeClr val="accent2"/>
              </a:buClr>
            </a:pPr>
            <a:r>
              <a:rPr lang="en-US" altLang="en-US" dirty="0" smtClean="0">
                <a:latin typeface="Arial" panose="020B0604020202020204" pitchFamily="34" charset="0"/>
                <a:cs typeface="Arial" panose="020B0604020202020204" pitchFamily="34" charset="0"/>
              </a:rPr>
              <a:t>supplementary vehicles;</a:t>
            </a:r>
          </a:p>
          <a:p>
            <a:pPr lvl="1">
              <a:buClr>
                <a:schemeClr val="accent2"/>
              </a:buClr>
            </a:pPr>
            <a:r>
              <a:rPr lang="en-US" altLang="en-US" dirty="0" smtClean="0">
                <a:latin typeface="Arial" panose="020B0604020202020204" pitchFamily="34" charset="0"/>
                <a:cs typeface="Arial" panose="020B0604020202020204" pitchFamily="34" charset="0"/>
              </a:rPr>
              <a:t>drilling equipment</a:t>
            </a:r>
          </a:p>
          <a:p>
            <a:endParaRPr lang="en-US" altLang="en-US" dirty="0"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925" y="4243388"/>
            <a:ext cx="3200400" cy="2389187"/>
          </a:xfrm>
          <a:prstGeom prst="rect">
            <a:avLst/>
          </a:prstGeom>
          <a:noFill/>
          <a:ln>
            <a:noFill/>
          </a:ln>
          <a:effectLst/>
          <a:extLst>
            <a:ext uri="{909E8E84-426E-40DD-AFC4-6F175D3DCCD1}">
              <a14:hiddenFill xmlns:a14="http://schemas.microsoft.com/office/drawing/2010/main">
                <a:gradFill rotWithShape="0">
                  <a:gsLst>
                    <a:gs pos="0">
                      <a:srgbClr val="F0F4FA"/>
                    </a:gs>
                    <a:gs pos="100000">
                      <a:srgbClr val="D3DFF1"/>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07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3688" y="568325"/>
            <a:ext cx="7456487" cy="388938"/>
          </a:xfrm>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Mining Trucks</a:t>
            </a:r>
          </a:p>
        </p:txBody>
      </p:sp>
      <p:sp>
        <p:nvSpPr>
          <p:cNvPr id="10243" name="Content Placeholder 2"/>
          <p:cNvSpPr>
            <a:spLocks noGrp="1"/>
          </p:cNvSpPr>
          <p:nvPr>
            <p:ph idx="1"/>
          </p:nvPr>
        </p:nvSpPr>
        <p:spPr>
          <a:xfrm>
            <a:off x="304800" y="1600200"/>
            <a:ext cx="8532813" cy="4351338"/>
          </a:xfrm>
        </p:spPr>
        <p:txBody>
          <a:bodyPr/>
          <a:lstStyle/>
          <a:p>
            <a:r>
              <a:rPr lang="en-US" altLang="en-US" dirty="0" smtClean="0">
                <a:latin typeface="Arial" panose="020B0604020202020204" pitchFamily="34" charset="0"/>
                <a:cs typeface="Arial" panose="020B0604020202020204" pitchFamily="34" charset="0"/>
              </a:rPr>
              <a:t>Mining vehicles consume 85% of diesel in open pit mines;</a:t>
            </a:r>
          </a:p>
          <a:p>
            <a:r>
              <a:rPr lang="en-US" altLang="en-US" dirty="0" smtClean="0">
                <a:latin typeface="Arial" panose="020B0604020202020204" pitchFamily="34" charset="0"/>
                <a:cs typeface="Arial" panose="020B0604020202020204" pitchFamily="34" charset="0"/>
              </a:rPr>
              <a:t>Most BELAZ trucks are equipped with Cummins engines; </a:t>
            </a:r>
          </a:p>
          <a:p>
            <a:r>
              <a:rPr lang="en-US" altLang="en-US" dirty="0" smtClean="0">
                <a:latin typeface="Arial" panose="020B0604020202020204" pitchFamily="34" charset="0"/>
                <a:cs typeface="Arial" panose="020B0604020202020204" pitchFamily="34" charset="0"/>
              </a:rPr>
              <a:t>88% of Cummins engines are Tier 0;</a:t>
            </a:r>
          </a:p>
          <a:p>
            <a:r>
              <a:rPr lang="en-US" altLang="en-US" dirty="0" smtClean="0">
                <a:latin typeface="Arial" panose="020B0604020202020204" pitchFamily="34" charset="0"/>
                <a:cs typeface="Arial" panose="020B0604020202020204" pitchFamily="34" charset="0"/>
              </a:rPr>
              <a:t>Caterpillar and Komatsu trucks might have cleaner engines; </a:t>
            </a:r>
          </a:p>
          <a:p>
            <a:r>
              <a:rPr lang="en-US" altLang="en-US" dirty="0" smtClean="0">
                <a:latin typeface="Arial" panose="020B0604020202020204" pitchFamily="34" charset="0"/>
                <a:cs typeface="Arial" panose="020B0604020202020204" pitchFamily="34" charset="0"/>
              </a:rPr>
              <a:t>Total BC emissions by mines – </a:t>
            </a:r>
            <a:r>
              <a:rPr lang="en-US" altLang="en-US" b="1" dirty="0" smtClean="0">
                <a:latin typeface="Arial" panose="020B0604020202020204" pitchFamily="34" charset="0"/>
                <a:cs typeface="Arial" panose="020B0604020202020204" pitchFamily="34" charset="0"/>
              </a:rPr>
              <a:t>279.3 tons.</a:t>
            </a:r>
            <a:endParaRPr lang="en-US" altLang="en-US" dirty="0" smtClean="0">
              <a:latin typeface="Arial" panose="020B0604020202020204" pitchFamily="34" charset="0"/>
              <a:cs typeface="Arial" panose="020B0604020202020204" pitchFamily="34" charset="0"/>
            </a:endParaRPr>
          </a:p>
          <a:p>
            <a:endParaRPr lang="en-US" altLang="en-US" dirty="0" smtClean="0"/>
          </a:p>
        </p:txBody>
      </p:sp>
    </p:spTree>
    <p:extLst>
      <p:ext uri="{BB962C8B-B14F-4D97-AF65-F5344CB8AC3E}">
        <p14:creationId xmlns:p14="http://schemas.microsoft.com/office/powerpoint/2010/main" val="305637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93688" y="568325"/>
            <a:ext cx="7456487" cy="388938"/>
          </a:xfrm>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Locomotives</a:t>
            </a:r>
          </a:p>
        </p:txBody>
      </p:sp>
      <p:sp>
        <p:nvSpPr>
          <p:cNvPr id="3" name="Content Placeholder 2"/>
          <p:cNvSpPr>
            <a:spLocks noGrp="1"/>
          </p:cNvSpPr>
          <p:nvPr>
            <p:ph idx="1"/>
          </p:nvPr>
        </p:nvSpPr>
        <p:spPr>
          <a:xfrm>
            <a:off x="304800" y="1676400"/>
            <a:ext cx="8532813" cy="4351338"/>
          </a:xfrm>
        </p:spPr>
        <p:txBody>
          <a:bodyPr>
            <a:normAutofit lnSpcReduction="10000"/>
          </a:bodyPr>
          <a:lstStyle/>
          <a:p>
            <a:pPr>
              <a:defRPr/>
            </a:pPr>
            <a:r>
              <a:rPr lang="en-US" dirty="0">
                <a:latin typeface="Arial" panose="020B0604020202020204" pitchFamily="34" charset="0"/>
                <a:cs typeface="Arial" panose="020B0604020202020204" pitchFamily="34" charset="0"/>
              </a:rPr>
              <a:t>The most popular diesel locomotives are Soviet- or Russian-made with a power output of 882 or 1,500 kW;</a:t>
            </a:r>
          </a:p>
          <a:p>
            <a:pPr>
              <a:defRPr/>
            </a:pPr>
            <a:r>
              <a:rPr lang="en-US" dirty="0">
                <a:latin typeface="Arial" panose="020B0604020202020204" pitchFamily="34" charset="0"/>
                <a:cs typeface="Arial" panose="020B0604020202020204" pitchFamily="34" charset="0"/>
              </a:rPr>
              <a:t>Locomotives do not have any emission controls and are old;</a:t>
            </a:r>
          </a:p>
          <a:p>
            <a:pPr>
              <a:defRPr/>
            </a:pPr>
            <a:r>
              <a:rPr lang="en-US" dirty="0">
                <a:latin typeface="Arial" panose="020B0604020202020204" pitchFamily="34" charset="0"/>
                <a:cs typeface="Arial" panose="020B0604020202020204" pitchFamily="34" charset="0"/>
              </a:rPr>
              <a:t>Emission factor for locomotives: 1.44 g PM</a:t>
            </a:r>
            <a:r>
              <a:rPr lang="en-US" sz="1400" dirty="0" smtClean="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/kg fuel; </a:t>
            </a:r>
          </a:p>
          <a:p>
            <a:pPr>
              <a:defRPr/>
            </a:pPr>
            <a:r>
              <a:rPr lang="en-US" dirty="0">
                <a:latin typeface="Arial" panose="020B0604020202020204" pitchFamily="34" charset="0"/>
                <a:cs typeface="Arial" panose="020B0604020202020204" pitchFamily="34" charset="0"/>
              </a:rPr>
              <a:t>BC emissions by </a:t>
            </a:r>
            <a:r>
              <a:rPr lang="en-US" dirty="0" smtClean="0">
                <a:latin typeface="Arial" panose="020B0604020202020204" pitchFamily="34" charset="0"/>
                <a:cs typeface="Arial" panose="020B0604020202020204" pitchFamily="34" charset="0"/>
              </a:rPr>
              <a:t>locomotives:</a:t>
            </a:r>
            <a:endParaRPr lang="en-US" dirty="0">
              <a:latin typeface="Arial" panose="020B0604020202020204" pitchFamily="34" charset="0"/>
              <a:cs typeface="Arial" panose="020B0604020202020204" pitchFamily="34" charset="0"/>
            </a:endParaRPr>
          </a:p>
          <a:p>
            <a:pPr marL="0" indent="0">
              <a:buFontTx/>
              <a:buNone/>
              <a:defRPr/>
            </a:pPr>
            <a:r>
              <a:rPr lang="en-US" b="1" dirty="0">
                <a:latin typeface="Arial" panose="020B0604020202020204" pitchFamily="34" charset="0"/>
                <a:cs typeface="Arial" panose="020B0604020202020204" pitchFamily="34" charset="0"/>
              </a:rPr>
              <a:t>    22.3 tons </a:t>
            </a:r>
            <a:r>
              <a:rPr lang="en-US" dirty="0">
                <a:latin typeface="Arial" panose="020B0604020202020204" pitchFamily="34" charset="0"/>
                <a:cs typeface="Arial" panose="020B0604020202020204" pitchFamily="34" charset="0"/>
              </a:rPr>
              <a:t>per year.  </a:t>
            </a:r>
          </a:p>
          <a:p>
            <a:pPr>
              <a:defRPr/>
            </a:pPr>
            <a:endParaRPr lang="en-US" dirty="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612" y="4937125"/>
            <a:ext cx="2957513" cy="1920875"/>
          </a:xfrm>
          <a:prstGeom prst="rect">
            <a:avLst/>
          </a:prstGeom>
          <a:noFill/>
          <a:ln>
            <a:noFill/>
          </a:ln>
          <a:effectLst/>
          <a:extLst>
            <a:ext uri="{909E8E84-426E-40DD-AFC4-6F175D3DCCD1}">
              <a14:hiddenFill xmlns:a14="http://schemas.microsoft.com/office/drawing/2010/main">
                <a:gradFill rotWithShape="0">
                  <a:gsLst>
                    <a:gs pos="0">
                      <a:srgbClr val="F0F4FA"/>
                    </a:gs>
                    <a:gs pos="100000">
                      <a:srgbClr val="D3DFF1"/>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96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93688" y="568325"/>
            <a:ext cx="7456487" cy="388938"/>
          </a:xfrm>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Construction and Road Management </a:t>
            </a:r>
          </a:p>
        </p:txBody>
      </p:sp>
      <p:sp>
        <p:nvSpPr>
          <p:cNvPr id="12291" name="Content Placeholder 2"/>
          <p:cNvSpPr>
            <a:spLocks noGrp="1"/>
          </p:cNvSpPr>
          <p:nvPr>
            <p:ph idx="1"/>
          </p:nvPr>
        </p:nvSpPr>
        <p:spPr>
          <a:xfrm>
            <a:off x="304800" y="1524000"/>
            <a:ext cx="8532813" cy="5081588"/>
          </a:xfrm>
        </p:spPr>
        <p:txBody>
          <a:bodyPr/>
          <a:lstStyle/>
          <a:p>
            <a:r>
              <a:rPr lang="en-US" altLang="en-US" sz="2600" dirty="0" smtClean="0">
                <a:latin typeface="Arial" panose="020B0604020202020204" pitchFamily="34" charset="0"/>
                <a:cs typeface="Arial" panose="020B0604020202020204" pitchFamily="34" charset="0"/>
              </a:rPr>
              <a:t>Off-road vehicles in the construction industry used 3,205 tons diesel fuel;</a:t>
            </a:r>
          </a:p>
          <a:p>
            <a:r>
              <a:rPr lang="en-US" altLang="en-US" sz="2600" dirty="0" smtClean="0">
                <a:latin typeface="Arial" panose="020B0604020202020204" pitchFamily="34" charset="0"/>
                <a:cs typeface="Arial" panose="020B0604020202020204" pitchFamily="34" charset="0"/>
              </a:rPr>
              <a:t>Road management companies used 865 tons of fuel;</a:t>
            </a:r>
          </a:p>
          <a:p>
            <a:r>
              <a:rPr lang="en-US" altLang="en-US" sz="2600" dirty="0" smtClean="0">
                <a:latin typeface="Arial" panose="020B0604020202020204" pitchFamily="34" charset="0"/>
                <a:cs typeface="Arial" panose="020B0604020202020204" pitchFamily="34" charset="0"/>
              </a:rPr>
              <a:t>We used EMEP-EEA emission factors: </a:t>
            </a:r>
          </a:p>
          <a:p>
            <a:pPr marL="457200" lvl="1" indent="0">
              <a:buFontTx/>
              <a:buNone/>
            </a:pPr>
            <a:r>
              <a:rPr lang="en-US" altLang="en-US" sz="2600" dirty="0" smtClean="0">
                <a:latin typeface="Arial" panose="020B0604020202020204" pitchFamily="34" charset="0"/>
                <a:cs typeface="Arial" panose="020B0604020202020204" pitchFamily="34" charset="0"/>
              </a:rPr>
              <a:t>- 4.038 g PM</a:t>
            </a:r>
            <a:r>
              <a:rPr lang="en-US" altLang="en-US" sz="2600" baseline="-25000" dirty="0" smtClean="0">
                <a:latin typeface="Arial" panose="020B0604020202020204" pitchFamily="34" charset="0"/>
                <a:cs typeface="Arial" panose="020B0604020202020204" pitchFamily="34" charset="0"/>
              </a:rPr>
              <a:t>2.5</a:t>
            </a:r>
            <a:r>
              <a:rPr lang="en-US" altLang="en-US" sz="2600" dirty="0" smtClean="0">
                <a:latin typeface="Arial" panose="020B0604020202020204" pitchFamily="34" charset="0"/>
                <a:cs typeface="Arial" panose="020B0604020202020204" pitchFamily="34" charset="0"/>
              </a:rPr>
              <a:t> /kg fuel for construction vehicles without controls;</a:t>
            </a:r>
          </a:p>
          <a:p>
            <a:pPr marL="457200" lvl="1" indent="0">
              <a:buFontTx/>
              <a:buNone/>
            </a:pPr>
            <a:r>
              <a:rPr lang="en-US" altLang="en-US" sz="2600" dirty="0" smtClean="0">
                <a:latin typeface="Arial" panose="020B0604020202020204" pitchFamily="34" charset="0"/>
                <a:cs typeface="Arial" panose="020B0604020202020204" pitchFamily="34" charset="0"/>
              </a:rPr>
              <a:t>- 3.551 g PM</a:t>
            </a:r>
            <a:r>
              <a:rPr lang="en-US" altLang="en-US" sz="2600" baseline="-25000" dirty="0" smtClean="0">
                <a:latin typeface="Arial" panose="020B0604020202020204" pitchFamily="34" charset="0"/>
                <a:cs typeface="Arial" panose="020B0604020202020204" pitchFamily="34" charset="0"/>
              </a:rPr>
              <a:t>2.5</a:t>
            </a:r>
            <a:r>
              <a:rPr lang="en-US" altLang="en-US" sz="2600" dirty="0" smtClean="0">
                <a:latin typeface="Arial" panose="020B0604020202020204" pitchFamily="34" charset="0"/>
                <a:cs typeface="Arial" panose="020B0604020202020204" pitchFamily="34" charset="0"/>
              </a:rPr>
              <a:t> /kg fuel for road management equipment without controls;</a:t>
            </a:r>
          </a:p>
          <a:p>
            <a:pPr marL="457200" lvl="1" indent="0">
              <a:buFontTx/>
              <a:buNone/>
            </a:pPr>
            <a:r>
              <a:rPr lang="en-US" altLang="en-US" sz="2600" dirty="0" smtClean="0">
                <a:latin typeface="Arial" panose="020B0604020202020204" pitchFamily="34" charset="0"/>
                <a:cs typeface="Arial" panose="020B0604020202020204" pitchFamily="34" charset="0"/>
              </a:rPr>
              <a:t>- 0.967 g/kg fuel for equipment with controls. </a:t>
            </a:r>
          </a:p>
          <a:p>
            <a:r>
              <a:rPr lang="en-US" altLang="en-US" sz="2600" dirty="0" smtClean="0">
                <a:latin typeface="Arial" panose="020B0604020202020204" pitchFamily="34" charset="0"/>
                <a:cs typeface="Arial" panose="020B0604020202020204" pitchFamily="34" charset="0"/>
              </a:rPr>
              <a:t>Total BC emissions – </a:t>
            </a:r>
            <a:r>
              <a:rPr lang="en-US" altLang="en-US" sz="2600" b="1" dirty="0" smtClean="0">
                <a:latin typeface="Arial" panose="020B0604020202020204" pitchFamily="34" charset="0"/>
                <a:cs typeface="Arial" panose="020B0604020202020204" pitchFamily="34" charset="0"/>
              </a:rPr>
              <a:t>12.0 tons</a:t>
            </a:r>
            <a:r>
              <a:rPr lang="en-US" altLang="en-US" sz="2600" dirty="0" smtClean="0">
                <a:latin typeface="Arial" panose="020B0604020202020204" pitchFamily="34" charset="0"/>
                <a:cs typeface="Arial" panose="020B0604020202020204" pitchFamily="34" charset="0"/>
              </a:rPr>
              <a:t> per year. </a:t>
            </a:r>
          </a:p>
          <a:p>
            <a:endParaRPr lang="en-US" altLang="en-US" sz="2600" dirty="0" smtClean="0"/>
          </a:p>
        </p:txBody>
      </p:sp>
    </p:spTree>
    <p:extLst>
      <p:ext uri="{BB962C8B-B14F-4D97-AF65-F5344CB8AC3E}">
        <p14:creationId xmlns:p14="http://schemas.microsoft.com/office/powerpoint/2010/main" val="267853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3688" y="568325"/>
            <a:ext cx="7456487" cy="388938"/>
          </a:xfrm>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Fishing</a:t>
            </a:r>
          </a:p>
        </p:txBody>
      </p:sp>
      <p:sp>
        <p:nvSpPr>
          <p:cNvPr id="13315" name="Content Placeholder 2"/>
          <p:cNvSpPr>
            <a:spLocks noGrp="1"/>
          </p:cNvSpPr>
          <p:nvPr>
            <p:ph idx="1"/>
          </p:nvPr>
        </p:nvSpPr>
        <p:spPr>
          <a:xfrm>
            <a:off x="304800" y="1575594"/>
            <a:ext cx="8686800" cy="4732337"/>
          </a:xfrm>
        </p:spPr>
        <p:txBody>
          <a:bodyPr/>
          <a:lstStyle/>
          <a:p>
            <a:r>
              <a:rPr lang="en-US" altLang="en-US" sz="2400" dirty="0" smtClean="0">
                <a:latin typeface="Arial" panose="020B0604020202020204" pitchFamily="34" charset="0"/>
                <a:cs typeface="Arial" panose="020B0604020202020204" pitchFamily="34" charset="0"/>
              </a:rPr>
              <a:t>Fishing companies mainly operate in international waters; </a:t>
            </a:r>
          </a:p>
          <a:p>
            <a:r>
              <a:rPr lang="en-US" altLang="en-US" sz="2400" dirty="0" smtClean="0">
                <a:latin typeface="Arial" panose="020B0604020202020204" pitchFamily="34" charset="0"/>
                <a:cs typeface="Arial" panose="020B0604020202020204" pitchFamily="34" charset="0"/>
              </a:rPr>
              <a:t>Fishing vessels called into the Murmansk Fishing Port 1,713 times in 2012; </a:t>
            </a:r>
          </a:p>
          <a:p>
            <a:r>
              <a:rPr lang="en-US" altLang="en-US" sz="2400" dirty="0" smtClean="0">
                <a:latin typeface="Arial" panose="020B0604020202020204" pitchFamily="34" charset="0"/>
                <a:cs typeface="Arial" panose="020B0604020202020204" pitchFamily="34" charset="0"/>
              </a:rPr>
              <a:t>We analyzed emissions from the port to the edge of Russian territorial waters (24 +12 miles);</a:t>
            </a:r>
          </a:p>
          <a:p>
            <a:r>
              <a:rPr lang="en-US" altLang="en-US" sz="2400" dirty="0" smtClean="0">
                <a:latin typeface="Arial" panose="020B0604020202020204" pitchFamily="34" charset="0"/>
                <a:cs typeface="Arial" panose="020B0604020202020204" pitchFamily="34" charset="0"/>
              </a:rPr>
              <a:t>Engine load – 60%. BC emission factor – 0.35 g/kWh; </a:t>
            </a:r>
          </a:p>
          <a:p>
            <a:r>
              <a:rPr lang="en-US" altLang="en-US" sz="2400" dirty="0" smtClean="0">
                <a:latin typeface="Arial" panose="020B0604020202020204" pitchFamily="34" charset="0"/>
                <a:cs typeface="Arial" panose="020B0604020202020204" pitchFamily="34" charset="0"/>
              </a:rPr>
              <a:t>BC emissions from large and medium fishing vessels are 4,277 kg; BC emissions by small fishing boats are 840 kg per year; </a:t>
            </a:r>
          </a:p>
          <a:p>
            <a:r>
              <a:rPr lang="en-US" altLang="en-US" sz="2400" dirty="0" smtClean="0">
                <a:latin typeface="Arial" panose="020B0604020202020204" pitchFamily="34" charset="0"/>
                <a:cs typeface="Arial" panose="020B0604020202020204" pitchFamily="34" charset="0"/>
              </a:rPr>
              <a:t>Total BC emissions – </a:t>
            </a:r>
            <a:r>
              <a:rPr lang="en-US" altLang="en-US" sz="2400" b="1" dirty="0" smtClean="0">
                <a:latin typeface="Arial" panose="020B0604020202020204" pitchFamily="34" charset="0"/>
                <a:cs typeface="Arial" panose="020B0604020202020204" pitchFamily="34" charset="0"/>
              </a:rPr>
              <a:t>5.1 tons</a:t>
            </a:r>
            <a:r>
              <a:rPr lang="en-US" altLang="en-US" sz="2400" dirty="0" smtClean="0">
                <a:latin typeface="Arial" panose="020B0604020202020204" pitchFamily="34" charset="0"/>
                <a:cs typeface="Arial" panose="020B0604020202020204" pitchFamily="34" charset="0"/>
              </a:rPr>
              <a:t> per year. </a:t>
            </a:r>
          </a:p>
          <a:p>
            <a:endParaRPr lang="en-US" altLang="en-US" sz="2500" dirty="0"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783592"/>
            <a:ext cx="3962400" cy="1100138"/>
          </a:xfrm>
          <a:prstGeom prst="rect">
            <a:avLst/>
          </a:prstGeom>
          <a:noFill/>
          <a:ln>
            <a:noFill/>
          </a:ln>
          <a:effectLst/>
          <a:extLst>
            <a:ext uri="{909E8E84-426E-40DD-AFC4-6F175D3DCCD1}">
              <a14:hiddenFill xmlns:a14="http://schemas.microsoft.com/office/drawing/2010/main">
                <a:gradFill rotWithShape="0">
                  <a:gsLst>
                    <a:gs pos="0">
                      <a:srgbClr val="F0F4FA"/>
                    </a:gs>
                    <a:gs pos="100000">
                      <a:srgbClr val="D3DFF1"/>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873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93688" y="568325"/>
            <a:ext cx="7456487" cy="388938"/>
          </a:xfrm>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Diesel Generators </a:t>
            </a:r>
          </a:p>
        </p:txBody>
      </p:sp>
      <p:sp>
        <p:nvSpPr>
          <p:cNvPr id="3" name="Content Placeholder 2"/>
          <p:cNvSpPr>
            <a:spLocks noGrp="1"/>
          </p:cNvSpPr>
          <p:nvPr>
            <p:ph idx="1"/>
          </p:nvPr>
        </p:nvSpPr>
        <p:spPr>
          <a:xfrm>
            <a:off x="285750" y="1377950"/>
            <a:ext cx="8532813" cy="4271963"/>
          </a:xfrm>
        </p:spPr>
        <p:txBody>
          <a:bodyPr/>
          <a:lstStyle/>
          <a:p>
            <a:pPr>
              <a:defRPr/>
            </a:pPr>
            <a:r>
              <a:rPr lang="en-US" sz="3200" dirty="0" smtClean="0">
                <a:latin typeface="Arial" panose="020B0604020202020204" pitchFamily="34" charset="0"/>
                <a:cs typeface="Arial" panose="020B0604020202020204" pitchFamily="34" charset="0"/>
              </a:rPr>
              <a:t>Three categories: </a:t>
            </a:r>
          </a:p>
          <a:p>
            <a:pPr lvl="1">
              <a:defRPr/>
            </a:pPr>
            <a:r>
              <a:rPr lang="en-US" sz="2800" dirty="0" smtClean="0">
                <a:latin typeface="Arial" panose="020B0604020202020204" pitchFamily="34" charset="0"/>
                <a:cs typeface="Arial" panose="020B0604020202020204" pitchFamily="34" charset="0"/>
              </a:rPr>
              <a:t>Generators and heaters that small market shops and service providers operate in settled areas; </a:t>
            </a:r>
          </a:p>
          <a:p>
            <a:pPr lvl="1">
              <a:defRPr/>
            </a:pPr>
            <a:r>
              <a:rPr lang="en-US" sz="2800" dirty="0" smtClean="0">
                <a:latin typeface="Arial" panose="020B0604020202020204" pitchFamily="34" charset="0"/>
                <a:cs typeface="Arial" panose="020B0604020202020204" pitchFamily="34" charset="0"/>
              </a:rPr>
              <a:t>Off-grid generators; </a:t>
            </a:r>
          </a:p>
          <a:p>
            <a:pPr lvl="1">
              <a:defRPr/>
            </a:pPr>
            <a:r>
              <a:rPr lang="en-US" sz="2800" dirty="0" smtClean="0">
                <a:latin typeface="Arial" panose="020B0604020202020204" pitchFamily="34" charset="0"/>
                <a:cs typeface="Arial" panose="020B0604020202020204" pitchFamily="34" charset="0"/>
              </a:rPr>
              <a:t>Back-up generators.</a:t>
            </a:r>
          </a:p>
          <a:p>
            <a:pPr>
              <a:defRPr/>
            </a:pPr>
            <a:r>
              <a:rPr lang="en-US" sz="3200" dirty="0" smtClean="0">
                <a:latin typeface="Arial" panose="020B0604020202020204" pitchFamily="34" charset="0"/>
                <a:cs typeface="Arial" panose="020B0604020202020204" pitchFamily="34" charset="0"/>
              </a:rPr>
              <a:t>Total emissions of BC from generators -</a:t>
            </a:r>
          </a:p>
          <a:p>
            <a:pPr marL="457200" lvl="1" indent="0">
              <a:buFontTx/>
              <a:buNone/>
              <a:defRPr/>
            </a:pPr>
            <a:r>
              <a:rPr lang="en-US" sz="2800" b="1" dirty="0" smtClean="0">
                <a:latin typeface="Arial" panose="020B0604020202020204" pitchFamily="34" charset="0"/>
                <a:cs typeface="Arial" panose="020B0604020202020204" pitchFamily="34" charset="0"/>
              </a:rPr>
              <a:t>26.3 tons</a:t>
            </a:r>
            <a:r>
              <a:rPr lang="en-US" sz="2800" dirty="0" smtClean="0">
                <a:latin typeface="Arial" panose="020B0604020202020204" pitchFamily="34" charset="0"/>
                <a:cs typeface="Arial" panose="020B0604020202020204" pitchFamily="34" charset="0"/>
              </a:rPr>
              <a:t> per year. </a:t>
            </a:r>
          </a:p>
          <a:p>
            <a:pPr>
              <a:defRPr/>
            </a:pPr>
            <a:endParaRPr lang="en-US" dirty="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313" y="4708525"/>
            <a:ext cx="2622550" cy="1847850"/>
          </a:xfrm>
          <a:prstGeom prst="rect">
            <a:avLst/>
          </a:prstGeom>
          <a:noFill/>
          <a:ln>
            <a:noFill/>
          </a:ln>
          <a:effectLst/>
          <a:extLst>
            <a:ext uri="{909E8E84-426E-40DD-AFC4-6F175D3DCCD1}">
              <a14:hiddenFill xmlns:a14="http://schemas.microsoft.com/office/drawing/2010/main">
                <a:gradFill rotWithShape="0">
                  <a:gsLst>
                    <a:gs pos="0">
                      <a:srgbClr val="F0F4FA"/>
                    </a:gs>
                    <a:gs pos="100000">
                      <a:srgbClr val="D3DFF1"/>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96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Autofit/>
          </a:bodyPr>
          <a:lstStyle/>
          <a:p>
            <a:pPr algn="ctr"/>
            <a:r>
              <a:rPr lang="en-US" sz="2800" b="1" dirty="0" smtClean="0">
                <a:solidFill>
                  <a:schemeClr val="tx1"/>
                </a:solidFill>
                <a:latin typeface="Arial" panose="020B0604020202020204" pitchFamily="34" charset="0"/>
                <a:cs typeface="Arial" panose="020B0604020202020204" pitchFamily="34" charset="0"/>
              </a:rPr>
              <a:t>Overview: Arctic Black Carbon: </a:t>
            </a:r>
            <a:br>
              <a:rPr lang="en-US" sz="2800" b="1" dirty="0" smtClean="0">
                <a:solidFill>
                  <a:schemeClr val="tx1"/>
                </a:solidFill>
                <a:latin typeface="Arial" panose="020B0604020202020204" pitchFamily="34" charset="0"/>
                <a:cs typeface="Arial" panose="020B0604020202020204" pitchFamily="34" charset="0"/>
              </a:rPr>
            </a:br>
            <a:r>
              <a:rPr lang="en-US" sz="2800" b="1" dirty="0" smtClean="0">
                <a:solidFill>
                  <a:schemeClr val="tx1"/>
                </a:solidFill>
                <a:latin typeface="Arial" panose="020B0604020202020204" pitchFamily="34" charset="0"/>
                <a:cs typeface="Arial" panose="020B0604020202020204" pitchFamily="34" charset="0"/>
              </a:rPr>
              <a:t>Reduction of Black Carbon from Diesel Sources</a:t>
            </a:r>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2</a:t>
            </a:fld>
            <a:endParaRPr lang="en-US" dirty="0"/>
          </a:p>
        </p:txBody>
      </p:sp>
      <p:sp>
        <p:nvSpPr>
          <p:cNvPr id="4" name="Content Placeholder 3"/>
          <p:cNvSpPr>
            <a:spLocks noGrp="1"/>
          </p:cNvSpPr>
          <p:nvPr>
            <p:ph sz="quarter" idx="1"/>
          </p:nvPr>
        </p:nvSpPr>
        <p:spPr>
          <a:xfrm>
            <a:off x="304800" y="1600200"/>
            <a:ext cx="8461248" cy="5029200"/>
          </a:xfrm>
        </p:spPr>
        <p:txBody>
          <a:bodyPr>
            <a:normAutofit fontScale="55000" lnSpcReduction="20000"/>
          </a:bodyPr>
          <a:lstStyle/>
          <a:p>
            <a:pPr marL="274320" lvl="1">
              <a:lnSpc>
                <a:spcPct val="120000"/>
              </a:lnSpc>
              <a:spcBef>
                <a:spcPts val="600"/>
              </a:spcBef>
            </a:pPr>
            <a:r>
              <a:rPr lang="en-US" sz="5000" dirty="0" smtClean="0">
                <a:latin typeface="Arial" panose="020B0604020202020204" pitchFamily="34" charset="0"/>
                <a:cs typeface="Arial" panose="020B0604020202020204" pitchFamily="34" charset="0"/>
              </a:rPr>
              <a:t>Part of the </a:t>
            </a:r>
            <a:r>
              <a:rPr lang="en-US" sz="5000" b="1" dirty="0" smtClean="0">
                <a:latin typeface="Arial" panose="020B0604020202020204" pitchFamily="34" charset="0"/>
                <a:cs typeface="Arial" panose="020B0604020202020204" pitchFamily="34" charset="0"/>
              </a:rPr>
              <a:t>Arctic Black Carbon Initiative (ABCI) </a:t>
            </a:r>
            <a:r>
              <a:rPr lang="en-US" sz="5000" dirty="0" smtClean="0">
                <a:latin typeface="Arial" panose="020B0604020202020204" pitchFamily="34" charset="0"/>
                <a:cs typeface="Arial" panose="020B0604020202020204" pitchFamily="34" charset="0"/>
              </a:rPr>
              <a:t>which is an international cooperative effort launched in 2009 with the goal to reduce black carbon in and around the </a:t>
            </a:r>
            <a:r>
              <a:rPr lang="en-US" sz="5000" dirty="0" smtClean="0">
                <a:latin typeface="Arial" panose="020B0604020202020204" pitchFamily="34" charset="0"/>
                <a:cs typeface="Arial" panose="020B0604020202020204" pitchFamily="34" charset="0"/>
              </a:rPr>
              <a:t>Arctic. </a:t>
            </a:r>
          </a:p>
          <a:p>
            <a:pPr marL="274320" lvl="1">
              <a:lnSpc>
                <a:spcPct val="120000"/>
              </a:lnSpc>
              <a:spcBef>
                <a:spcPts val="600"/>
              </a:spcBef>
            </a:pPr>
            <a:r>
              <a:rPr lang="en-US" sz="5000" dirty="0" smtClean="0">
                <a:latin typeface="Arial" panose="020B0604020202020204" pitchFamily="34" charset="0"/>
                <a:cs typeface="Arial" panose="020B0604020202020204" pitchFamily="34" charset="0"/>
              </a:rPr>
              <a:t>ABCI </a:t>
            </a:r>
            <a:r>
              <a:rPr lang="en-US" sz="5000" dirty="0" smtClean="0">
                <a:latin typeface="Arial" panose="020B0604020202020204" pitchFamily="34" charset="0"/>
                <a:cs typeface="Arial" panose="020B0604020202020204" pitchFamily="34" charset="0"/>
              </a:rPr>
              <a:t>US Government Effort:</a:t>
            </a:r>
          </a:p>
          <a:p>
            <a:pPr marL="548640" lvl="2">
              <a:lnSpc>
                <a:spcPct val="120000"/>
              </a:lnSpc>
              <a:spcBef>
                <a:spcPts val="600"/>
              </a:spcBef>
            </a:pPr>
            <a:r>
              <a:rPr lang="en-US" sz="5000" b="1" dirty="0" smtClean="0">
                <a:latin typeface="Arial" panose="020B0604020202020204" pitchFamily="34" charset="0"/>
                <a:cs typeface="Arial" panose="020B0604020202020204" pitchFamily="34" charset="0"/>
              </a:rPr>
              <a:t>EPA</a:t>
            </a:r>
            <a:r>
              <a:rPr lang="en-US" sz="5000" b="1" dirty="0">
                <a:latin typeface="Arial" panose="020B0604020202020204" pitchFamily="34" charset="0"/>
                <a:cs typeface="Arial" panose="020B0604020202020204" pitchFamily="34" charset="0"/>
              </a:rPr>
              <a:t>: </a:t>
            </a:r>
            <a:r>
              <a:rPr lang="en-US" sz="5000" dirty="0">
                <a:latin typeface="Arial" panose="020B0604020202020204" pitchFamily="34" charset="0"/>
                <a:cs typeface="Arial" panose="020B0604020202020204" pitchFamily="34" charset="0"/>
              </a:rPr>
              <a:t>diesel emissions </a:t>
            </a:r>
          </a:p>
          <a:p>
            <a:pPr marL="548640" lvl="2">
              <a:lnSpc>
                <a:spcPct val="120000"/>
              </a:lnSpc>
              <a:spcBef>
                <a:spcPts val="600"/>
              </a:spcBef>
            </a:pPr>
            <a:r>
              <a:rPr lang="en-US" sz="5000" b="1" dirty="0">
                <a:latin typeface="Arial" panose="020B0604020202020204" pitchFamily="34" charset="0"/>
                <a:cs typeface="Arial" panose="020B0604020202020204" pitchFamily="34" charset="0"/>
              </a:rPr>
              <a:t>USDA/Forest Service</a:t>
            </a:r>
            <a:r>
              <a:rPr lang="en-US" sz="5000" dirty="0">
                <a:latin typeface="Arial" panose="020B0604020202020204" pitchFamily="34" charset="0"/>
                <a:cs typeface="Arial" panose="020B0604020202020204" pitchFamily="34" charset="0"/>
              </a:rPr>
              <a:t>: forest fires and agricultural burning</a:t>
            </a:r>
          </a:p>
          <a:p>
            <a:pPr marL="548640" lvl="2">
              <a:lnSpc>
                <a:spcPct val="120000"/>
              </a:lnSpc>
              <a:spcBef>
                <a:spcPts val="600"/>
              </a:spcBef>
            </a:pPr>
            <a:r>
              <a:rPr lang="en-US" sz="5000" b="1" dirty="0">
                <a:latin typeface="Arial" panose="020B0604020202020204" pitchFamily="34" charset="0"/>
                <a:cs typeface="Arial" panose="020B0604020202020204" pitchFamily="34" charset="0"/>
              </a:rPr>
              <a:t>Department of Energy (DOE): </a:t>
            </a:r>
            <a:r>
              <a:rPr lang="en-US" sz="5000" dirty="0">
                <a:latin typeface="Arial" panose="020B0604020202020204" pitchFamily="34" charset="0"/>
                <a:cs typeface="Arial" panose="020B0604020202020204" pitchFamily="34" charset="0"/>
              </a:rPr>
              <a:t>residential and district heating and power </a:t>
            </a:r>
            <a:r>
              <a:rPr lang="en-US" sz="5000" dirty="0" smtClean="0">
                <a:latin typeface="Arial" panose="020B0604020202020204" pitchFamily="34" charset="0"/>
                <a:cs typeface="Arial" panose="020B0604020202020204" pitchFamily="34" charset="0"/>
              </a:rPr>
              <a:t>stations</a:t>
            </a:r>
          </a:p>
          <a:p>
            <a:pPr marL="320040" lvl="2" indent="0">
              <a:lnSpc>
                <a:spcPct val="120000"/>
              </a:lnSpc>
              <a:spcBef>
                <a:spcPts val="600"/>
              </a:spcBef>
              <a:buNone/>
            </a:pPr>
            <a:endParaRPr lang="en-US" sz="5600" dirty="0"/>
          </a:p>
          <a:p>
            <a:pPr marL="1097280" lvl="1" indent="-514350">
              <a:lnSpc>
                <a:spcPct val="120000"/>
              </a:lnSpc>
              <a:spcBef>
                <a:spcPts val="0"/>
              </a:spcBef>
            </a:pPr>
            <a:endParaRPr lang="en-US" sz="2900" dirty="0"/>
          </a:p>
          <a:p>
            <a:endParaRPr lang="en-US" dirty="0"/>
          </a:p>
        </p:txBody>
      </p:sp>
    </p:spTree>
    <p:extLst>
      <p:ext uri="{BB962C8B-B14F-4D97-AF65-F5344CB8AC3E}">
        <p14:creationId xmlns:p14="http://schemas.microsoft.com/office/powerpoint/2010/main" val="208823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17500" y="152400"/>
            <a:ext cx="8518526" cy="1163637"/>
          </a:xfrm>
        </p:spPr>
        <p:txBody>
          <a:bodyPr>
            <a:noAutofit/>
          </a:bodyPr>
          <a:lstStyle/>
          <a:p>
            <a:r>
              <a:rPr lang="en-US" altLang="en-US" sz="2800" b="1" dirty="0">
                <a:solidFill>
                  <a:schemeClr val="tx1"/>
                </a:solidFill>
                <a:latin typeface="Arial" panose="020B0604020202020204" pitchFamily="34" charset="0"/>
                <a:cs typeface="Arial" panose="020B0604020202020204" pitchFamily="34" charset="0"/>
              </a:rPr>
              <a:t>Approximate extrapolation of Black Carbon Emissions from Diesel Sources in Russia  (2010)</a:t>
            </a:r>
          </a:p>
        </p:txBody>
      </p:sp>
      <p:sp>
        <p:nvSpPr>
          <p:cNvPr id="17412" name="Content Placeholder 2"/>
          <p:cNvSpPr txBox="1">
            <a:spLocks/>
          </p:cNvSpPr>
          <p:nvPr/>
        </p:nvSpPr>
        <p:spPr bwMode="auto">
          <a:xfrm>
            <a:off x="461963" y="4914900"/>
            <a:ext cx="82296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457200">
              <a:lnSpc>
                <a:spcPct val="90000"/>
              </a:lnSpc>
              <a:spcBef>
                <a:spcPct val="40000"/>
              </a:spcBef>
              <a:buClr>
                <a:schemeClr val="accent2"/>
              </a:buClr>
              <a:buChar char="•"/>
              <a:defRPr sz="2800">
                <a:solidFill>
                  <a:schemeClr val="tx1"/>
                </a:solidFill>
                <a:latin typeface="Arial" charset="0"/>
              </a:defRPr>
            </a:lvl1pPr>
            <a:lvl2pPr marL="742950" indent="-285750" defTabSz="457200">
              <a:lnSpc>
                <a:spcPct val="90000"/>
              </a:lnSpc>
              <a:spcBef>
                <a:spcPct val="40000"/>
              </a:spcBef>
              <a:buClr>
                <a:schemeClr val="accent2"/>
              </a:buClr>
              <a:buChar char="–"/>
              <a:defRPr sz="2400">
                <a:solidFill>
                  <a:schemeClr val="tx1"/>
                </a:solidFill>
                <a:latin typeface="Arial" charset="0"/>
              </a:defRPr>
            </a:lvl2pPr>
            <a:lvl3pPr marL="1143000" indent="-228600" defTabSz="457200">
              <a:lnSpc>
                <a:spcPct val="90000"/>
              </a:lnSpc>
              <a:spcBef>
                <a:spcPct val="40000"/>
              </a:spcBef>
              <a:buClr>
                <a:schemeClr val="accent2"/>
              </a:buClr>
              <a:buFont typeface="Arial" charset="0"/>
              <a:buChar char="-"/>
              <a:defRPr sz="2000">
                <a:solidFill>
                  <a:schemeClr val="tx1"/>
                </a:solidFill>
                <a:latin typeface="Arial" charset="0"/>
              </a:defRPr>
            </a:lvl3pPr>
            <a:lvl4pPr marL="1600200" indent="-228600" defTabSz="457200">
              <a:lnSpc>
                <a:spcPct val="90000"/>
              </a:lnSpc>
              <a:spcBef>
                <a:spcPct val="40000"/>
              </a:spcBef>
              <a:buClr>
                <a:schemeClr val="accent2"/>
              </a:buClr>
              <a:buFont typeface="Arial" charset="0"/>
              <a:buChar char="-"/>
              <a:defRPr>
                <a:solidFill>
                  <a:schemeClr val="tx1"/>
                </a:solidFill>
                <a:latin typeface="Arial" charset="0"/>
              </a:defRPr>
            </a:lvl4pPr>
            <a:lvl5pPr marL="2057400" indent="-228600" defTabSz="457200">
              <a:spcBef>
                <a:spcPct val="20000"/>
              </a:spcBef>
              <a:buClr>
                <a:schemeClr val="tx2"/>
              </a:buClr>
              <a:buChar char="»"/>
              <a:defRPr sz="2000">
                <a:solidFill>
                  <a:schemeClr val="tx1"/>
                </a:solidFill>
                <a:latin typeface="Arial" charset="0"/>
              </a:defRPr>
            </a:lvl5pPr>
            <a:lvl6pPr marL="2514600" indent="-228600" defTabSz="4572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defTabSz="4572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defTabSz="4572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defTabSz="457200" eaLnBrk="0" fontAlgn="base" hangingPunct="0">
              <a:spcBef>
                <a:spcPct val="20000"/>
              </a:spcBef>
              <a:spcAft>
                <a:spcPct val="0"/>
              </a:spcAft>
              <a:buClr>
                <a:schemeClr val="tx2"/>
              </a:buClr>
              <a:buChar char="»"/>
              <a:defRPr sz="2000">
                <a:solidFill>
                  <a:schemeClr val="tx1"/>
                </a:solidFill>
                <a:latin typeface="Arial" charset="0"/>
              </a:defRPr>
            </a:lvl9pPr>
          </a:lstStyle>
          <a:p>
            <a:pPr marL="0" indent="0" eaLnBrk="1" hangingPunct="1">
              <a:lnSpc>
                <a:spcPct val="100000"/>
              </a:lnSpc>
              <a:spcBef>
                <a:spcPct val="20000"/>
              </a:spcBef>
              <a:buClrTx/>
              <a:buFontTx/>
              <a:buNone/>
              <a:defRPr/>
            </a:pPr>
            <a:r>
              <a:rPr lang="en-US" altLang="en-US" sz="1600" dirty="0" smtClean="0">
                <a:solidFill>
                  <a:srgbClr val="000000"/>
                </a:solidFill>
                <a:cs typeface="Arial" charset="0"/>
              </a:rPr>
              <a:t>* - Three were 5,181,200 diesel vehicles registered in Russia in 2010. We used NIIAT fuel-based emission factors. </a:t>
            </a:r>
          </a:p>
          <a:p>
            <a:pPr eaLnBrk="1" hangingPunct="1">
              <a:lnSpc>
                <a:spcPct val="100000"/>
              </a:lnSpc>
              <a:spcBef>
                <a:spcPct val="20000"/>
              </a:spcBef>
              <a:buClrTx/>
              <a:defRPr/>
            </a:pPr>
            <a:endParaRPr lang="en-US" altLang="en-US" sz="1200" dirty="0" smtClean="0">
              <a:solidFill>
                <a:srgbClr val="000000"/>
              </a:solidFill>
              <a:cs typeface="Arial" charset="0"/>
            </a:endParaRPr>
          </a:p>
          <a:p>
            <a:pPr eaLnBrk="1" hangingPunct="1">
              <a:lnSpc>
                <a:spcPct val="100000"/>
              </a:lnSpc>
              <a:spcBef>
                <a:spcPct val="20000"/>
              </a:spcBef>
              <a:buClrTx/>
              <a:buFontTx/>
              <a:buNone/>
              <a:defRPr/>
            </a:pPr>
            <a:r>
              <a:rPr lang="en-US" altLang="en-US" sz="2400" dirty="0" smtClean="0">
                <a:solidFill>
                  <a:srgbClr val="000000"/>
                </a:solidFill>
                <a:cs typeface="Arial" charset="0"/>
              </a:rPr>
              <a:t>Total BC emissions in Russia from all diesel sources in 2010 estimated to be </a:t>
            </a:r>
            <a:r>
              <a:rPr lang="en-US" altLang="en-US" sz="2400" b="1" dirty="0" smtClean="0">
                <a:solidFill>
                  <a:srgbClr val="000000"/>
                </a:solidFill>
                <a:cs typeface="Arial" charset="0"/>
              </a:rPr>
              <a:t>56,700 metric tons</a:t>
            </a:r>
            <a:r>
              <a:rPr lang="en-US" altLang="en-US" sz="2400" dirty="0" smtClean="0">
                <a:solidFill>
                  <a:srgbClr val="000000"/>
                </a:solidFill>
                <a:cs typeface="Arial" charset="0"/>
              </a:rPr>
              <a:t>. </a:t>
            </a:r>
          </a:p>
        </p:txBody>
      </p:sp>
      <p:graphicFrame>
        <p:nvGraphicFramePr>
          <p:cNvPr id="5" name="Content Placeholder 10"/>
          <p:cNvGraphicFramePr>
            <a:graphicFrameLocks/>
          </p:cNvGraphicFramePr>
          <p:nvPr/>
        </p:nvGraphicFramePr>
        <p:xfrm>
          <a:off x="461963" y="1595438"/>
          <a:ext cx="7834312" cy="3027362"/>
        </p:xfrm>
        <a:graphic>
          <a:graphicData uri="http://schemas.openxmlformats.org/drawingml/2006/table">
            <a:tbl>
              <a:tblPr/>
              <a:tblGrid>
                <a:gridCol w="3053047"/>
                <a:gridCol w="2299951"/>
                <a:gridCol w="2481314"/>
              </a:tblGrid>
              <a:tr h="9950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2000" b="0" i="0" u="none" strike="noStrike" dirty="0" smtClean="0">
                          <a:solidFill>
                            <a:srgbClr val="000000"/>
                          </a:solidFill>
                          <a:effectLst/>
                          <a:latin typeface="Arial" panose="020B0604020202020204" pitchFamily="34" charset="0"/>
                          <a:cs typeface="Arial" panose="020B0604020202020204" pitchFamily="34" charset="0"/>
                        </a:rPr>
                        <a:t>Sector</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2000" b="0" i="0" u="none" strike="noStrike" dirty="0" smtClean="0">
                          <a:solidFill>
                            <a:srgbClr val="000000"/>
                          </a:solidFill>
                          <a:effectLst/>
                          <a:latin typeface="Arial" panose="020B0604020202020204" pitchFamily="34" charset="0"/>
                          <a:cs typeface="Arial" panose="020B0604020202020204" pitchFamily="34" charset="0"/>
                        </a:rPr>
                        <a:t>Diesel, </a:t>
                      </a:r>
                    </a:p>
                    <a:p>
                      <a:pPr algn="ctr" fontAlgn="b"/>
                      <a:r>
                        <a:rPr lang="en-US" sz="2000" b="0" i="0" u="none" strike="noStrike" dirty="0" smtClean="0">
                          <a:solidFill>
                            <a:srgbClr val="000000"/>
                          </a:solidFill>
                          <a:effectLst/>
                          <a:latin typeface="Arial" panose="020B0604020202020204" pitchFamily="34" charset="0"/>
                          <a:cs typeface="Arial" panose="020B0604020202020204" pitchFamily="34" charset="0"/>
                        </a:rPr>
                        <a:t>million </a:t>
                      </a:r>
                      <a:r>
                        <a:rPr lang="en-US" sz="2000" b="0" i="0" u="none" strike="noStrike" dirty="0">
                          <a:solidFill>
                            <a:srgbClr val="000000"/>
                          </a:solidFill>
                          <a:effectLst/>
                          <a:latin typeface="Arial" panose="020B0604020202020204" pitchFamily="34" charset="0"/>
                          <a:cs typeface="Arial" panose="020B0604020202020204" pitchFamily="34" charset="0"/>
                        </a:rPr>
                        <a:t>tons</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2000" b="0" i="0" u="none" strike="noStrike" dirty="0">
                          <a:solidFill>
                            <a:srgbClr val="000000"/>
                          </a:solidFill>
                          <a:effectLst/>
                          <a:latin typeface="Arial" panose="020B0604020202020204" pitchFamily="34" charset="0"/>
                          <a:cs typeface="Arial" panose="020B0604020202020204" pitchFamily="34" charset="0"/>
                        </a:rPr>
                        <a:t>BC emissions, </a:t>
                      </a:r>
                      <a:endParaRPr lang="en-US" sz="2000" b="0" i="0" u="none" strike="noStrike" dirty="0" smtClean="0">
                        <a:solidFill>
                          <a:srgbClr val="000000"/>
                        </a:solidFill>
                        <a:effectLst/>
                        <a:latin typeface="Arial" panose="020B0604020202020204" pitchFamily="34" charset="0"/>
                        <a:cs typeface="Arial" panose="020B0604020202020204" pitchFamily="34" charset="0"/>
                      </a:endParaRPr>
                    </a:p>
                    <a:p>
                      <a:pPr algn="ctr" fontAlgn="ctr"/>
                      <a:r>
                        <a:rPr lang="en-US" sz="2000" b="0" i="0" u="none" strike="noStrike" dirty="0" smtClean="0">
                          <a:solidFill>
                            <a:srgbClr val="000000"/>
                          </a:solidFill>
                          <a:effectLst/>
                          <a:latin typeface="Arial" panose="020B0604020202020204" pitchFamily="34" charset="0"/>
                          <a:cs typeface="Arial" panose="020B0604020202020204" pitchFamily="34" charset="0"/>
                        </a:rPr>
                        <a:t>tons</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334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2000" b="0" i="0" u="none" strike="noStrike" dirty="0" smtClean="0">
                          <a:solidFill>
                            <a:srgbClr val="000000"/>
                          </a:solidFill>
                          <a:effectLst/>
                          <a:latin typeface="Arial" panose="020B0604020202020204" pitchFamily="34" charset="0"/>
                          <a:cs typeface="Arial" panose="020B0604020202020204" pitchFamily="34" charset="0"/>
                        </a:rPr>
                        <a:t>  On-road transport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17.3</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31,100</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911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2000" b="0" i="0" u="none" strike="noStrike" dirty="0" smtClean="0">
                          <a:solidFill>
                            <a:srgbClr val="000000"/>
                          </a:solidFill>
                          <a:effectLst/>
                          <a:latin typeface="Arial" panose="020B0604020202020204" pitchFamily="34" charset="0"/>
                          <a:cs typeface="Arial" panose="020B0604020202020204" pitchFamily="34" charset="0"/>
                        </a:rPr>
                        <a:t>  Agriculture </a:t>
                      </a:r>
                      <a:r>
                        <a:rPr lang="en-US" sz="2000" b="0" i="0" u="none" strike="noStrike" dirty="0">
                          <a:solidFill>
                            <a:srgbClr val="000000"/>
                          </a:solidFill>
                          <a:effectLst/>
                          <a:latin typeface="Arial" panose="020B0604020202020204" pitchFamily="34" charset="0"/>
                          <a:cs typeface="Arial" panose="020B0604020202020204" pitchFamily="34" charset="0"/>
                        </a:rPr>
                        <a:t>and forestry </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2.8</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2000" b="0" i="0" u="none" strike="noStrike" dirty="0" smtClean="0">
                          <a:solidFill>
                            <a:srgbClr val="000000"/>
                          </a:solidFill>
                          <a:effectLst/>
                          <a:latin typeface="Arial" panose="020B0604020202020204" pitchFamily="34" charset="0"/>
                          <a:cs typeface="Arial" panose="020B0604020202020204" pitchFamily="34" charset="0"/>
                        </a:rPr>
                        <a:t>8,200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080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2000" b="0" i="0" u="none" strike="noStrike" dirty="0" smtClean="0">
                          <a:solidFill>
                            <a:srgbClr val="000000"/>
                          </a:solidFill>
                          <a:effectLst/>
                          <a:latin typeface="Arial" panose="020B0604020202020204" pitchFamily="34" charset="0"/>
                          <a:cs typeface="Arial" panose="020B0604020202020204" pitchFamily="34" charset="0"/>
                        </a:rPr>
                        <a:t>  Industry</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2.6</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2000" b="0" i="0" u="none" strike="noStrike" dirty="0" smtClean="0">
                          <a:solidFill>
                            <a:srgbClr val="000000"/>
                          </a:solidFill>
                          <a:effectLst/>
                          <a:latin typeface="Arial" panose="020B0604020202020204" pitchFamily="34" charset="0"/>
                          <a:cs typeface="Arial" panose="020B0604020202020204" pitchFamily="34" charset="0"/>
                        </a:rPr>
                        <a:t>5,600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996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2000" b="0" i="0" u="none" strike="noStrike" dirty="0" smtClean="0">
                          <a:solidFill>
                            <a:srgbClr val="000000"/>
                          </a:solidFill>
                          <a:effectLst/>
                          <a:latin typeface="Arial" panose="020B0604020202020204" pitchFamily="34" charset="0"/>
                          <a:cs typeface="Arial" panose="020B0604020202020204" pitchFamily="34" charset="0"/>
                        </a:rPr>
                        <a:t>  Other </a:t>
                      </a:r>
                      <a:r>
                        <a:rPr lang="en-US" sz="2000" b="0" i="0" u="none" strike="noStrike" dirty="0">
                          <a:solidFill>
                            <a:srgbClr val="000000"/>
                          </a:solidFill>
                          <a:effectLst/>
                          <a:latin typeface="Arial" panose="020B0604020202020204" pitchFamily="34" charset="0"/>
                          <a:cs typeface="Arial" panose="020B0604020202020204" pitchFamily="34" charset="0"/>
                        </a:rPr>
                        <a:t>sectors </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2.9</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11,800</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8787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smtClean="0">
                <a:latin typeface="Arial Black" pitchFamily="-80" charset="0"/>
                <a:cs typeface="Arial" charset="0"/>
              </a:rPr>
              <a:t>Bus Company: </a:t>
            </a:r>
            <a:r>
              <a:rPr lang="en-US" altLang="en-US" dirty="0" err="1" smtClean="0">
                <a:latin typeface="Arial Black" pitchFamily="-80" charset="0"/>
                <a:cs typeface="Arial" charset="0"/>
              </a:rPr>
              <a:t>Murmanskavtotrans</a:t>
            </a:r>
            <a:r>
              <a:rPr lang="en-US" altLang="en-US" dirty="0" smtClean="0">
                <a:latin typeface="Arial Black" pitchFamily="-80" charset="0"/>
                <a:cs typeface="Arial" charset="0"/>
              </a:rPr>
              <a:t> (MAT)</a:t>
            </a:r>
            <a:endParaRPr lang="en-US" dirty="0"/>
          </a:p>
        </p:txBody>
      </p:sp>
      <p:sp>
        <p:nvSpPr>
          <p:cNvPr id="3" name="Content Placeholder 2"/>
          <p:cNvSpPr>
            <a:spLocks noGrp="1"/>
          </p:cNvSpPr>
          <p:nvPr>
            <p:ph sz="quarter" idx="1"/>
          </p:nvPr>
        </p:nvSpPr>
        <p:spPr>
          <a:xfrm>
            <a:off x="479425" y="1464007"/>
            <a:ext cx="8229600" cy="4525963"/>
          </a:xfrm>
        </p:spPr>
        <p:txBody>
          <a:bodyPr>
            <a:normAutofit/>
          </a:bodyPr>
          <a:lstStyle/>
          <a:p>
            <a:r>
              <a:rPr lang="en-US" altLang="en-US" sz="2800" dirty="0" smtClean="0">
                <a:latin typeface="Arial" charset="0"/>
                <a:cs typeface="Arial" charset="0"/>
              </a:rPr>
              <a:t>Largest private transport company in the Murmansk Region;</a:t>
            </a:r>
          </a:p>
          <a:p>
            <a:r>
              <a:rPr lang="en-US" altLang="en-US" sz="2800" dirty="0" smtClean="0">
                <a:latin typeface="Arial" charset="0"/>
                <a:cs typeface="Arial" charset="0"/>
              </a:rPr>
              <a:t>Intercity routes, and recently won tender for suburban routes;</a:t>
            </a:r>
          </a:p>
          <a:p>
            <a:r>
              <a:rPr lang="en-US" altLang="en-US" sz="2800" dirty="0" smtClean="0">
                <a:latin typeface="Arial" charset="0"/>
                <a:cs typeface="Arial" charset="0"/>
              </a:rPr>
              <a:t>MAT owns about 200 buses;</a:t>
            </a:r>
          </a:p>
          <a:p>
            <a:r>
              <a:rPr lang="en-US" altLang="en-US" sz="2800" dirty="0" smtClean="0">
                <a:latin typeface="Arial" charset="0"/>
                <a:cs typeface="Arial" charset="0"/>
              </a:rPr>
              <a:t>Most buses: Inefficient, Euro 0 and Euro I ecological classes. Only 19 buses before fleet upgrade were in Euro III and Euro IV classes.</a:t>
            </a:r>
          </a:p>
          <a:p>
            <a:endParaRPr lang="en-US" altLang="en-US" dirty="0" smtClean="0">
              <a:latin typeface="Arial" charset="0"/>
              <a:cs typeface="Arial"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0"/>
            <a:ext cx="19081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359202"/>
            <a:ext cx="1927225" cy="137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355" y="5359202"/>
            <a:ext cx="2021931"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40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990600"/>
          </a:xfrm>
        </p:spPr>
        <p:txBody>
          <a:bodyPr>
            <a:normAutofit/>
          </a:bodyPr>
          <a:lstStyle/>
          <a:p>
            <a:r>
              <a:rPr lang="en-US" altLang="en-US" sz="4000" dirty="0" smtClean="0">
                <a:latin typeface="Arial Black" pitchFamily="-80" charset="0"/>
                <a:cs typeface="Arial" charset="0"/>
              </a:rPr>
              <a:t>MAT Bus </a:t>
            </a:r>
            <a:r>
              <a:rPr lang="en-US" altLang="en-US" sz="4000" dirty="0">
                <a:latin typeface="Arial Black" pitchFamily="-80" charset="0"/>
                <a:cs typeface="Arial" charset="0"/>
              </a:rPr>
              <a:t>F</a:t>
            </a:r>
            <a:r>
              <a:rPr lang="en-US" altLang="en-US" sz="4000" dirty="0" smtClean="0">
                <a:latin typeface="Arial Black" pitchFamily="-80" charset="0"/>
                <a:cs typeface="Arial" charset="0"/>
              </a:rPr>
              <a:t>leet </a:t>
            </a:r>
            <a:r>
              <a:rPr lang="en-US" altLang="en-US" sz="4000" dirty="0">
                <a:latin typeface="Arial Black" pitchFamily="-80" charset="0"/>
                <a:cs typeface="Arial" charset="0"/>
              </a:rPr>
              <a:t>U</a:t>
            </a:r>
            <a:r>
              <a:rPr lang="en-US" altLang="en-US" sz="4000" dirty="0" smtClean="0">
                <a:latin typeface="Arial Black" pitchFamily="-80" charset="0"/>
                <a:cs typeface="Arial" charset="0"/>
              </a:rPr>
              <a:t>pgrade</a:t>
            </a:r>
            <a:endParaRPr lang="en-US" sz="4000" dirty="0"/>
          </a:p>
        </p:txBody>
      </p:sp>
      <p:sp>
        <p:nvSpPr>
          <p:cNvPr id="3" name="Content Placeholder 2"/>
          <p:cNvSpPr>
            <a:spLocks noGrp="1"/>
          </p:cNvSpPr>
          <p:nvPr>
            <p:ph sz="quarter" idx="1"/>
          </p:nvPr>
        </p:nvSpPr>
        <p:spPr/>
        <p:txBody>
          <a:bodyPr>
            <a:normAutofit fontScale="92500" lnSpcReduction="10000"/>
          </a:bodyPr>
          <a:lstStyle/>
          <a:p>
            <a:pPr>
              <a:spcAft>
                <a:spcPts val="600"/>
              </a:spcAft>
              <a:defRPr/>
            </a:pPr>
            <a:r>
              <a:rPr lang="en-US" altLang="en-US" dirty="0" smtClean="0">
                <a:latin typeface="Arial" charset="0"/>
                <a:cs typeface="Arial" charset="0"/>
              </a:rPr>
              <a:t>Attended project Emissions Inventory workshop in Murmansk in April 2013</a:t>
            </a:r>
            <a:r>
              <a:rPr lang="en-US" altLang="en-US" dirty="0">
                <a:latin typeface="Arial" charset="0"/>
                <a:cs typeface="Arial" charset="0"/>
              </a:rPr>
              <a:t> </a:t>
            </a:r>
            <a:r>
              <a:rPr lang="en-US" altLang="en-US" dirty="0" smtClean="0">
                <a:latin typeface="Arial" charset="0"/>
                <a:cs typeface="Arial" charset="0"/>
              </a:rPr>
              <a:t>and made </a:t>
            </a:r>
            <a:r>
              <a:rPr lang="en-US" altLang="en-US" dirty="0">
                <a:latin typeface="Arial" charset="0"/>
                <a:cs typeface="Arial" charset="0"/>
              </a:rPr>
              <a:t>decision to lease </a:t>
            </a:r>
            <a:r>
              <a:rPr lang="en-US" altLang="en-US" dirty="0" smtClean="0">
                <a:latin typeface="Arial" charset="0"/>
                <a:cs typeface="Arial" charset="0"/>
              </a:rPr>
              <a:t>new </a:t>
            </a:r>
            <a:r>
              <a:rPr lang="en-US" altLang="en-US" dirty="0">
                <a:latin typeface="Arial" charset="0"/>
                <a:cs typeface="Arial" charset="0"/>
              </a:rPr>
              <a:t>buses in </a:t>
            </a:r>
            <a:r>
              <a:rPr lang="en-US" altLang="en-US" dirty="0" smtClean="0">
                <a:latin typeface="Arial" charset="0"/>
                <a:cs typeface="Arial" charset="0"/>
              </a:rPr>
              <a:t>2013;</a:t>
            </a:r>
            <a:endParaRPr lang="en-US" altLang="en-US" dirty="0">
              <a:latin typeface="Arial" charset="0"/>
              <a:cs typeface="Arial" charset="0"/>
            </a:endParaRPr>
          </a:p>
          <a:p>
            <a:pPr>
              <a:spcAft>
                <a:spcPts val="600"/>
              </a:spcAft>
              <a:defRPr/>
            </a:pPr>
            <a:r>
              <a:rPr lang="en-US" altLang="en-US" dirty="0">
                <a:latin typeface="Arial" charset="0"/>
                <a:cs typeface="Arial" charset="0"/>
              </a:rPr>
              <a:t>Phase 1, 2013: </a:t>
            </a:r>
            <a:r>
              <a:rPr lang="en-US" altLang="en-US" dirty="0" smtClean="0">
                <a:latin typeface="Arial" charset="0"/>
                <a:cs typeface="Arial" charset="0"/>
              </a:rPr>
              <a:t>leased 29 </a:t>
            </a:r>
            <a:r>
              <a:rPr lang="en-US" altLang="en-US" dirty="0">
                <a:latin typeface="Arial" charset="0"/>
                <a:cs typeface="Arial" charset="0"/>
              </a:rPr>
              <a:t>new </a:t>
            </a:r>
            <a:r>
              <a:rPr lang="en-US" altLang="en-US" dirty="0" smtClean="0">
                <a:latin typeface="Arial" charset="0"/>
                <a:cs typeface="Arial" charset="0"/>
              </a:rPr>
              <a:t>Euro V buses and retired 28</a:t>
            </a:r>
            <a:r>
              <a:rPr lang="en-US" dirty="0" smtClean="0">
                <a:latin typeface="Arial" charset="0"/>
                <a:cs typeface="Arial" charset="0"/>
              </a:rPr>
              <a:t> </a:t>
            </a:r>
            <a:r>
              <a:rPr lang="en-US" dirty="0">
                <a:latin typeface="Arial" charset="0"/>
                <a:cs typeface="Arial" charset="0"/>
              </a:rPr>
              <a:t>old Euro 0 buses;</a:t>
            </a:r>
          </a:p>
          <a:p>
            <a:pPr>
              <a:spcAft>
                <a:spcPts val="600"/>
              </a:spcAft>
              <a:defRPr/>
            </a:pPr>
            <a:r>
              <a:rPr lang="en-US" altLang="en-US" dirty="0">
                <a:latin typeface="Arial" charset="0"/>
                <a:cs typeface="Arial" charset="0"/>
              </a:rPr>
              <a:t>Phase 2, 2014</a:t>
            </a:r>
            <a:r>
              <a:rPr lang="en-US" altLang="en-US" dirty="0" smtClean="0">
                <a:latin typeface="Arial" charset="0"/>
                <a:cs typeface="Arial" charset="0"/>
              </a:rPr>
              <a:t>: Postponed due to economic crises, but</a:t>
            </a:r>
          </a:p>
          <a:p>
            <a:pPr>
              <a:defRPr/>
            </a:pPr>
            <a:r>
              <a:rPr lang="en-US" dirty="0" smtClean="0">
                <a:latin typeface="Arial" panose="020B0604020202020204" pitchFamily="34" charset="0"/>
                <a:cs typeface="Arial" panose="020B0604020202020204" pitchFamily="34" charset="0"/>
              </a:rPr>
              <a:t>Catalyzed </a:t>
            </a:r>
            <a:r>
              <a:rPr lang="en-US" dirty="0">
                <a:latin typeface="Arial" panose="020B0604020202020204" pitchFamily="34" charset="0"/>
                <a:cs typeface="Arial" panose="020B0604020202020204" pitchFamily="34" charset="0"/>
              </a:rPr>
              <a:t>other companies to update their </a:t>
            </a:r>
            <a:r>
              <a:rPr lang="en-US" dirty="0" smtClean="0">
                <a:latin typeface="Arial" panose="020B0604020202020204" pitchFamily="34" charset="0"/>
                <a:cs typeface="Arial" panose="020B0604020202020204" pitchFamily="34" charset="0"/>
              </a:rPr>
              <a:t>fleet: the </a:t>
            </a:r>
            <a:r>
              <a:rPr lang="en-US" dirty="0">
                <a:latin typeface="Arial" panose="020B0604020202020204" pitchFamily="34" charset="0"/>
                <a:cs typeface="Arial" panose="020B0604020202020204" pitchFamily="34" charset="0"/>
              </a:rPr>
              <a:t>municipal company </a:t>
            </a:r>
            <a:r>
              <a:rPr lang="en-US" dirty="0" err="1">
                <a:latin typeface="Arial" panose="020B0604020202020204" pitchFamily="34" charset="0"/>
                <a:cs typeface="Arial" panose="020B0604020202020204" pitchFamily="34" charset="0"/>
              </a:rPr>
              <a:t>Electrotransport</a:t>
            </a:r>
            <a:r>
              <a:rPr lang="en-US" dirty="0">
                <a:latin typeface="Arial" panose="020B0604020202020204" pitchFamily="34" charset="0"/>
                <a:cs typeface="Arial" panose="020B0604020202020204" pitchFamily="34" charset="0"/>
              </a:rPr>
              <a:t> also purchased </a:t>
            </a:r>
            <a:r>
              <a:rPr lang="en-US" dirty="0" smtClean="0">
                <a:latin typeface="Arial" panose="020B0604020202020204" pitchFamily="34" charset="0"/>
                <a:cs typeface="Arial" panose="020B0604020202020204" pitchFamily="34" charset="0"/>
              </a:rPr>
              <a:t>37 </a:t>
            </a:r>
            <a:r>
              <a:rPr lang="en-US" dirty="0">
                <a:latin typeface="Arial" panose="020B0604020202020204" pitchFamily="34" charset="0"/>
                <a:cs typeface="Arial" panose="020B0604020202020204" pitchFamily="34" charset="0"/>
              </a:rPr>
              <a:t>new </a:t>
            </a:r>
            <a:r>
              <a:rPr lang="en-US" dirty="0" smtClean="0">
                <a:latin typeface="Arial" panose="020B0604020202020204" pitchFamily="34" charset="0"/>
                <a:cs typeface="Arial" panose="020B0604020202020204" pitchFamily="34" charset="0"/>
              </a:rPr>
              <a:t>Euro </a:t>
            </a:r>
            <a:r>
              <a:rPr lang="en-US" dirty="0">
                <a:latin typeface="Arial" panose="020B0604020202020204" pitchFamily="34" charset="0"/>
                <a:cs typeface="Arial" panose="020B0604020202020204" pitchFamily="34" charset="0"/>
              </a:rPr>
              <a:t>IV </a:t>
            </a:r>
            <a:r>
              <a:rPr lang="en-US" dirty="0" smtClean="0">
                <a:latin typeface="Arial" panose="020B0604020202020204" pitchFamily="34" charset="0"/>
                <a:cs typeface="Arial" panose="020B0604020202020204" pitchFamily="34" charset="0"/>
              </a:rPr>
              <a:t>buses.</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4460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smtClean="0">
                <a:latin typeface="Arial Black" pitchFamily="-80" charset="0"/>
                <a:cs typeface="Arial" charset="0"/>
              </a:rPr>
              <a:t>New Buses </a:t>
            </a:r>
            <a:r>
              <a:rPr lang="en-US" altLang="en-US" dirty="0">
                <a:latin typeface="Arial Black" pitchFamily="-80" charset="0"/>
                <a:cs typeface="Arial" charset="0"/>
              </a:rPr>
              <a:t>B</a:t>
            </a:r>
            <a:r>
              <a:rPr lang="en-US" altLang="en-US" dirty="0" smtClean="0">
                <a:latin typeface="Arial Black" pitchFamily="-80" charset="0"/>
                <a:cs typeface="Arial" charset="0"/>
              </a:rPr>
              <a:t>egan to Arrive in December 2013</a:t>
            </a:r>
            <a:endParaRPr lang="en-US" dirty="0"/>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4400" y="685800"/>
            <a:ext cx="9478963" cy="5664200"/>
          </a:xfrm>
          <a:prstGeom prst="rect">
            <a:avLst/>
          </a:prstGeom>
          <a:noFill/>
          <a:extLst>
            <a:ext uri="{909E8E84-426E-40DD-AFC4-6F175D3DCCD1}">
              <a14:hiddenFill xmlns:a14="http://schemas.microsoft.com/office/drawing/2010/main">
                <a:gradFill rotWithShape="0">
                  <a:gsLst>
                    <a:gs pos="0">
                      <a:srgbClr val="F0F4FA"/>
                    </a:gs>
                    <a:gs pos="100000">
                      <a:srgbClr val="D3DFF1"/>
                    </a:gs>
                  </a:gsLst>
                  <a:lin ang="5400000" scaled="1"/>
                </a:gradFill>
              </a14:hiddenFill>
            </a:ext>
            <a:ext uri="{91240B29-F687-4F45-9708-019B960494DF}">
              <a14:hiddenLine xmlns:a14="http://schemas.microsoft.com/office/drawing/2010/main" w="12700"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4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62226"/>
            <a:ext cx="8153400" cy="990600"/>
          </a:xfrm>
        </p:spPr>
        <p:txBody>
          <a:bodyPr>
            <a:normAutofit fontScale="90000"/>
          </a:bodyPr>
          <a:lstStyle/>
          <a:p>
            <a:pPr algn="ctr"/>
            <a:r>
              <a:rPr lang="en-US" altLang="en-US" dirty="0">
                <a:latin typeface="Arial Black" pitchFamily="-80" charset="0"/>
                <a:cs typeface="Arial" charset="0"/>
              </a:rPr>
              <a:t>MAT Bus Fleet </a:t>
            </a:r>
            <a:r>
              <a:rPr lang="en-US" altLang="en-US" dirty="0" smtClean="0">
                <a:latin typeface="Arial Black" pitchFamily="-80" charset="0"/>
                <a:cs typeface="Arial" charset="0"/>
              </a:rPr>
              <a:t>Upgrade Benefits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24</a:t>
            </a:fld>
            <a:endParaRPr lang="en-US" dirty="0"/>
          </a:p>
        </p:txBody>
      </p:sp>
      <p:sp>
        <p:nvSpPr>
          <p:cNvPr id="4" name="Content Placeholder 3"/>
          <p:cNvSpPr>
            <a:spLocks noGrp="1"/>
          </p:cNvSpPr>
          <p:nvPr>
            <p:ph sz="quarter"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Replacing the Euro 0 buses with Euro V models allowed </a:t>
            </a:r>
            <a:r>
              <a:rPr lang="en-US" dirty="0" err="1">
                <a:latin typeface="Arial" panose="020B0604020202020204" pitchFamily="34" charset="0"/>
                <a:cs typeface="Arial" panose="020B0604020202020204" pitchFamily="34" charset="0"/>
              </a:rPr>
              <a:t>Murmanskavtotrans</a:t>
            </a:r>
            <a:r>
              <a:rPr lang="en-US" dirty="0">
                <a:latin typeface="Arial" panose="020B0604020202020204" pitchFamily="34" charset="0"/>
                <a:cs typeface="Arial" panose="020B0604020202020204" pitchFamily="34" charset="0"/>
              </a:rPr>
              <a:t> to </a:t>
            </a:r>
            <a:r>
              <a:rPr lang="en-US" dirty="0" smtClean="0">
                <a:latin typeface="Arial" panose="020B0604020202020204" pitchFamily="34" charset="0"/>
                <a:cs typeface="Arial" panose="020B0604020202020204" pitchFamily="34" charset="0"/>
              </a:rPr>
              <a:t>reduce black </a:t>
            </a:r>
            <a:r>
              <a:rPr lang="en-US" dirty="0">
                <a:latin typeface="Arial" panose="020B0604020202020204" pitchFamily="34" charset="0"/>
                <a:cs typeface="Arial" panose="020B0604020202020204" pitchFamily="34" charset="0"/>
              </a:rPr>
              <a:t>carbon emissions by 90%, or 1,050 kg per </a:t>
            </a:r>
            <a:r>
              <a:rPr lang="en-US" dirty="0" smtClean="0">
                <a:latin typeface="Arial" panose="020B0604020202020204" pitchFamily="34" charset="0"/>
                <a:cs typeface="Arial" panose="020B0604020202020204" pitchFamily="34" charset="0"/>
              </a:rPr>
              <a:t>year</a:t>
            </a:r>
          </a:p>
          <a:p>
            <a:r>
              <a:rPr lang="en-US" dirty="0" smtClean="0">
                <a:latin typeface="Arial" panose="020B0604020202020204" pitchFamily="34" charset="0"/>
                <a:cs typeface="Arial" panose="020B0604020202020204" pitchFamily="34" charset="0"/>
              </a:rPr>
              <a:t>Social benefits: Reduction of health risks; increased reliability of the bus fleet and customer satisfaction, </a:t>
            </a:r>
          </a:p>
          <a:p>
            <a:r>
              <a:rPr lang="en-US" sz="3200" dirty="0">
                <a:latin typeface="Arial" panose="020B0604020202020204" pitchFamily="34" charset="0"/>
                <a:cs typeface="Arial" panose="020B0604020202020204" pitchFamily="34" charset="0"/>
              </a:rPr>
              <a:t>Economic benefits: lower operating costs; less operations and maintenance costs required.</a:t>
            </a:r>
          </a:p>
          <a:p>
            <a:r>
              <a:rPr lang="en-US" altLang="en-US" sz="3200" dirty="0" smtClean="0">
                <a:latin typeface="Arial" pitchFamily="34" charset="0"/>
                <a:cs typeface="Arial" pitchFamily="34" charset="0"/>
              </a:rPr>
              <a:t>Improved </a:t>
            </a:r>
            <a:r>
              <a:rPr lang="en-US" altLang="en-US" sz="3200" dirty="0">
                <a:latin typeface="Arial" pitchFamily="34" charset="0"/>
                <a:cs typeface="Arial" pitchFamily="34" charset="0"/>
              </a:rPr>
              <a:t>environmental </a:t>
            </a:r>
            <a:r>
              <a:rPr lang="en-US" altLang="en-US" sz="3200" dirty="0" smtClean="0">
                <a:latin typeface="Arial" pitchFamily="34" charset="0"/>
                <a:cs typeface="Arial" pitchFamily="34" charset="0"/>
              </a:rPr>
              <a:t>quality.</a:t>
            </a:r>
            <a:endParaRPr lang="en-US" altLang="en-US" sz="3200" dirty="0">
              <a:latin typeface="Arial" pitchFamily="34" charset="0"/>
              <a:cs typeface="Arial" pitchFamily="34" charset="0"/>
            </a:endParaRPr>
          </a:p>
          <a:p>
            <a:r>
              <a:rPr lang="en-US" altLang="en-US" sz="3200" dirty="0">
                <a:latin typeface="Arial" pitchFamily="34" charset="0"/>
                <a:cs typeface="Arial" pitchFamily="34" charset="0"/>
              </a:rPr>
              <a:t>More reliable, sustainable public transportation.</a:t>
            </a:r>
            <a:endParaRPr lang="en-US" dirty="0"/>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1891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93688" y="541338"/>
            <a:ext cx="7456487" cy="442912"/>
          </a:xfrm>
        </p:spPr>
        <p:txBody>
          <a:bodyPr>
            <a:noAutofit/>
          </a:bodyPr>
          <a:lstStyle/>
          <a:p>
            <a:r>
              <a:rPr lang="en-US" altLang="en-US" sz="3200" b="1" dirty="0">
                <a:solidFill>
                  <a:schemeClr val="tx1"/>
                </a:solidFill>
                <a:latin typeface="Arial" panose="020B0604020202020204" pitchFamily="34" charset="0"/>
                <a:cs typeface="Arial" panose="020B0604020202020204" pitchFamily="34" charset="0"/>
              </a:rPr>
              <a:t>Top Policy Conclusions</a:t>
            </a:r>
          </a:p>
        </p:txBody>
      </p:sp>
      <p:sp>
        <p:nvSpPr>
          <p:cNvPr id="18435" name="Content Placeholder 2"/>
          <p:cNvSpPr>
            <a:spLocks noGrp="1"/>
          </p:cNvSpPr>
          <p:nvPr>
            <p:ph idx="1"/>
          </p:nvPr>
        </p:nvSpPr>
        <p:spPr>
          <a:xfrm>
            <a:off x="285750" y="1377950"/>
            <a:ext cx="8532813" cy="4954588"/>
          </a:xfrm>
        </p:spPr>
        <p:txBody>
          <a:bodyPr>
            <a:normAutofit lnSpcReduction="10000"/>
          </a:bodyPr>
          <a:lstStyle/>
          <a:p>
            <a:r>
              <a:rPr lang="en-US" altLang="en-US" dirty="0" smtClean="0">
                <a:latin typeface="Arial" panose="020B0604020202020204" pitchFamily="34" charset="0"/>
                <a:cs typeface="Arial" panose="020B0604020202020204" pitchFamily="34" charset="0"/>
              </a:rPr>
              <a:t>Off-road vehicles represent an important opportunity for additional emission reductions; regulation is required to achieve these reductions;</a:t>
            </a:r>
          </a:p>
          <a:p>
            <a:r>
              <a:rPr lang="en-US" altLang="en-US" dirty="0" smtClean="0">
                <a:latin typeface="Arial" panose="020B0604020202020204" pitchFamily="34" charset="0"/>
                <a:cs typeface="Arial" panose="020B0604020202020204" pitchFamily="34" charset="0"/>
              </a:rPr>
              <a:t>On-road vehicle emission control regulations have had a strong positive impact;</a:t>
            </a:r>
          </a:p>
          <a:p>
            <a:r>
              <a:rPr lang="en-US" altLang="en-US" dirty="0" smtClean="0">
                <a:latin typeface="Arial" panose="020B0604020202020204" pitchFamily="34" charset="0"/>
                <a:cs typeface="Arial" panose="020B0604020202020204" pitchFamily="34" charset="0"/>
              </a:rPr>
              <a:t>Fleet upgrades play an important role in emission reductions; </a:t>
            </a:r>
          </a:p>
          <a:p>
            <a:r>
              <a:rPr lang="en-US" altLang="en-US" dirty="0" smtClean="0">
                <a:latin typeface="Arial" panose="020B0604020202020204" pitchFamily="34" charset="0"/>
                <a:cs typeface="Arial" panose="020B0604020202020204" pitchFamily="34" charset="0"/>
              </a:rPr>
              <a:t>Comprehensive government policy is needed, including development of air quality monitoring system.</a:t>
            </a:r>
          </a:p>
          <a:p>
            <a:endParaRPr lang="en-US" altLang="en-US" dirty="0" smtClean="0"/>
          </a:p>
        </p:txBody>
      </p:sp>
    </p:spTree>
    <p:extLst>
      <p:ext uri="{BB962C8B-B14F-4D97-AF65-F5344CB8AC3E}">
        <p14:creationId xmlns:p14="http://schemas.microsoft.com/office/powerpoint/2010/main" val="260307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716"/>
            <a:ext cx="8458200" cy="990600"/>
          </a:xfrm>
        </p:spPr>
        <p:txBody>
          <a:bodyPr>
            <a:noAutofit/>
          </a:bodyPr>
          <a:lstStyle/>
          <a:p>
            <a:pPr algn="ctr"/>
            <a:r>
              <a:rPr lang="en-US" sz="2800" b="1" dirty="0">
                <a:solidFill>
                  <a:schemeClr val="tx1"/>
                </a:solidFill>
                <a:latin typeface="Arial" panose="020B0604020202020204" pitchFamily="34" charset="0"/>
                <a:cs typeface="Arial" panose="020B0604020202020204" pitchFamily="34" charset="0"/>
              </a:rPr>
              <a:t>Overview: Arctic Black Carbon: </a:t>
            </a:r>
            <a:br>
              <a:rPr lang="en-US" sz="2800" b="1" dirty="0">
                <a:solidFill>
                  <a:schemeClr val="tx1"/>
                </a:solidFill>
                <a:latin typeface="Arial" panose="020B0604020202020204" pitchFamily="34" charset="0"/>
                <a:cs typeface="Arial" panose="020B0604020202020204" pitchFamily="34" charset="0"/>
              </a:rPr>
            </a:br>
            <a:r>
              <a:rPr lang="en-US" sz="2800" b="1" dirty="0">
                <a:solidFill>
                  <a:schemeClr val="tx1"/>
                </a:solidFill>
                <a:latin typeface="Arial" panose="020B0604020202020204" pitchFamily="34" charset="0"/>
                <a:cs typeface="Arial" panose="020B0604020202020204" pitchFamily="34" charset="0"/>
              </a:rPr>
              <a:t>Reduction of Black Carbon from Diesel Sources</a:t>
            </a:r>
            <a:endParaRPr lang="en-US" sz="28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3</a:t>
            </a:fld>
            <a:endParaRPr lang="en-US" dirty="0"/>
          </a:p>
        </p:txBody>
      </p:sp>
      <p:sp>
        <p:nvSpPr>
          <p:cNvPr id="4" name="Content Placeholder 3"/>
          <p:cNvSpPr>
            <a:spLocks noGrp="1"/>
          </p:cNvSpPr>
          <p:nvPr>
            <p:ph sz="quarter" idx="1"/>
          </p:nvPr>
        </p:nvSpPr>
        <p:spPr>
          <a:xfrm>
            <a:off x="612648" y="1600200"/>
            <a:ext cx="8153400" cy="4953000"/>
          </a:xfrm>
        </p:spPr>
        <p:txBody>
          <a:bodyPr>
            <a:noAutofit/>
          </a:bodyPr>
          <a:lstStyle/>
          <a:p>
            <a:pPr>
              <a:spcBef>
                <a:spcPts val="0"/>
              </a:spcBef>
            </a:pPr>
            <a:r>
              <a:rPr lang="en-US" sz="2400" dirty="0">
                <a:latin typeface="Arial" panose="020B0604020202020204" pitchFamily="34" charset="0"/>
                <a:cs typeface="Arial" panose="020B0604020202020204" pitchFamily="34" charset="0"/>
              </a:rPr>
              <a:t>Reporting to The Arctic Council’s </a:t>
            </a:r>
            <a:r>
              <a:rPr lang="en-US" sz="2400" b="1" dirty="0">
                <a:latin typeface="Arial" panose="020B0604020202020204" pitchFamily="34" charset="0"/>
                <a:cs typeface="Arial" panose="020B0604020202020204" pitchFamily="34" charset="0"/>
              </a:rPr>
              <a:t>Arctic Contaminants Action Program (ACAP</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Short-Lived Climate Forcers and Contaminants (SLCF) Expert Group (EG) </a:t>
            </a:r>
            <a:r>
              <a:rPr lang="en-US" sz="2400" dirty="0">
                <a:latin typeface="Arial" panose="020B0604020202020204" pitchFamily="34" charset="0"/>
                <a:cs typeface="Arial" panose="020B0604020202020204" pitchFamily="34" charset="0"/>
              </a:rPr>
              <a:t>[Formerly Project Steering Group (PSG</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582930" lvl="1" indent="0">
              <a:lnSpc>
                <a:spcPct val="120000"/>
              </a:lnSpc>
              <a:spcBef>
                <a:spcPts val="0"/>
              </a:spcBef>
              <a:buNone/>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EPA Partners</a:t>
            </a:r>
          </a:p>
          <a:p>
            <a:pPr lvl="1">
              <a:spcBef>
                <a:spcPts val="0"/>
              </a:spcBef>
            </a:pPr>
            <a:r>
              <a:rPr lang="en-US" sz="2400" dirty="0">
                <a:latin typeface="Arial" panose="020B0604020202020204" pitchFamily="34" charset="0"/>
                <a:cs typeface="Arial" panose="020B0604020202020204" pitchFamily="34" charset="0"/>
              </a:rPr>
              <a:t>Battelle Memorial Institute </a:t>
            </a:r>
            <a:r>
              <a:rPr lang="en-US" sz="2400" dirty="0" smtClean="0">
                <a:latin typeface="Arial" panose="020B0604020202020204" pitchFamily="34" charset="0"/>
                <a:cs typeface="Arial" panose="020B0604020202020204" pitchFamily="34" charset="0"/>
              </a:rPr>
              <a:t>with WWF</a:t>
            </a:r>
            <a:r>
              <a:rPr lang="en-US" sz="2400" dirty="0">
                <a:latin typeface="Arial" panose="020B0604020202020204" pitchFamily="34" charset="0"/>
                <a:cs typeface="Arial" panose="020B0604020202020204" pitchFamily="34" charset="0"/>
              </a:rPr>
              <a:t>, Russia and Murmansk State Technical </a:t>
            </a:r>
            <a:r>
              <a:rPr lang="en-US" sz="2400" dirty="0" smtClean="0">
                <a:latin typeface="Arial" panose="020B0604020202020204" pitchFamily="34" charset="0"/>
                <a:cs typeface="Arial" panose="020B0604020202020204" pitchFamily="34" charset="0"/>
              </a:rPr>
              <a:t>University</a:t>
            </a:r>
            <a:endParaRPr lang="en-US" sz="2400" dirty="0">
              <a:latin typeface="Arial" panose="020B0604020202020204" pitchFamily="34" charset="0"/>
              <a:cs typeface="Arial" panose="020B0604020202020204" pitchFamily="34" charset="0"/>
            </a:endParaRPr>
          </a:p>
          <a:p>
            <a:pPr lvl="1">
              <a:spcBef>
                <a:spcPts val="600"/>
              </a:spcBef>
              <a:spcAft>
                <a:spcPts val="600"/>
              </a:spcAft>
            </a:pPr>
            <a:r>
              <a:rPr lang="en-US" sz="2400" dirty="0">
                <a:latin typeface="Arial" panose="020B0604020202020204" pitchFamily="34" charset="0"/>
                <a:cs typeface="Arial" panose="020B0604020202020204" pitchFamily="34" charset="0"/>
              </a:rPr>
              <a:t>NEFCO under grant with US EPA through the Arctic Council ACAP Project Support Instrument (PSI). Focus on stationary diesel engine pilot projects.</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53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tx1"/>
                </a:solidFill>
                <a:latin typeface="Arial" panose="020B0604020202020204" pitchFamily="34" charset="0"/>
                <a:cs typeface="Arial" panose="020B0604020202020204" pitchFamily="34" charset="0"/>
              </a:rPr>
              <a:t>Project Objectives</a:t>
            </a:r>
            <a:endParaRPr lang="ru-RU" sz="4000" b="1"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4</a:t>
            </a:fld>
            <a:endParaRPr lang="en-US" dirty="0"/>
          </a:p>
        </p:txBody>
      </p:sp>
      <p:sp>
        <p:nvSpPr>
          <p:cNvPr id="4" name="Content Placeholder 3"/>
          <p:cNvSpPr>
            <a:spLocks noGrp="1"/>
          </p:cNvSpPr>
          <p:nvPr>
            <p:ph sz="quarter" idx="1"/>
          </p:nvPr>
        </p:nvSpPr>
        <p:spPr/>
        <p:txBody>
          <a:bodyPr>
            <a:normAutofit fontScale="92500"/>
          </a:bodyPr>
          <a:lstStyle/>
          <a:p>
            <a:r>
              <a:rPr lang="en-US" altLang="ru-RU" sz="2800" dirty="0">
                <a:latin typeface="Arial" panose="020B0604020202020204" pitchFamily="34" charset="0"/>
                <a:cs typeface="Arial" panose="020B0604020202020204" pitchFamily="34" charset="0"/>
              </a:rPr>
              <a:t>Assess primary sources of black carbon in the Russian Arctic; </a:t>
            </a:r>
          </a:p>
          <a:p>
            <a:r>
              <a:rPr lang="en-US" altLang="ru-RU" sz="2800" dirty="0">
                <a:latin typeface="Arial" panose="020B0604020202020204" pitchFamily="34" charset="0"/>
                <a:cs typeface="Arial" panose="020B0604020202020204" pitchFamily="34" charset="0"/>
              </a:rPr>
              <a:t>Develop a targeted baseline emission inventory for black carbon from diesel sources in key areas; </a:t>
            </a:r>
          </a:p>
          <a:p>
            <a:r>
              <a:rPr lang="en-US" altLang="ru-RU" sz="2800" dirty="0">
                <a:latin typeface="Arial" panose="020B0604020202020204" pitchFamily="34" charset="0"/>
                <a:cs typeface="Arial" panose="020B0604020202020204" pitchFamily="34" charset="0"/>
              </a:rPr>
              <a:t>Implement targeted, on-the-ground demonstration projects for reducing black carbon from diesel; </a:t>
            </a:r>
          </a:p>
          <a:p>
            <a:r>
              <a:rPr lang="en-US" altLang="ru-RU" sz="2800" dirty="0">
                <a:latin typeface="Arial" panose="020B0604020202020204" pitchFamily="34" charset="0"/>
                <a:cs typeface="Arial" panose="020B0604020202020204" pitchFamily="34" charset="0"/>
              </a:rPr>
              <a:t>Establish policy recommendations and financing options for reducing black carbon diesel sources.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64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solidFill>
                  <a:schemeClr val="tx1"/>
                </a:solidFill>
                <a:latin typeface="Arial" panose="020B0604020202020204" pitchFamily="34" charset="0"/>
                <a:cs typeface="Arial" panose="020B0604020202020204" pitchFamily="34" charset="0"/>
              </a:rPr>
              <a:t>Scope of the Project in Terms of Emission Sources</a:t>
            </a:r>
            <a:endParaRPr lang="ru-RU" sz="36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5</a:t>
            </a:fld>
            <a:endParaRPr lang="en-US" dirty="0"/>
          </a:p>
        </p:txBody>
      </p:sp>
      <p:sp>
        <p:nvSpPr>
          <p:cNvPr id="4" name="Content Placeholder 3"/>
          <p:cNvSpPr>
            <a:spLocks noGrp="1"/>
          </p:cNvSpPr>
          <p:nvPr>
            <p:ph sz="quarter" idx="1"/>
          </p:nvPr>
        </p:nvSpPr>
        <p:spPr/>
        <p:txBody>
          <a:bodyPr/>
          <a:lstStyle/>
          <a:p>
            <a:pPr>
              <a:defRPr/>
            </a:pPr>
            <a:r>
              <a:rPr lang="en-US" sz="2800" dirty="0">
                <a:latin typeface="Arial" panose="020B0604020202020204" pitchFamily="34" charset="0"/>
                <a:cs typeface="Arial" panose="020B0604020202020204" pitchFamily="34" charset="0"/>
              </a:rPr>
              <a:t>On-road mobile sources: </a:t>
            </a:r>
          </a:p>
          <a:p>
            <a:pPr lvl="1">
              <a:defRPr/>
            </a:pPr>
            <a:r>
              <a:rPr lang="en-US" dirty="0">
                <a:latin typeface="Arial" panose="020B0604020202020204" pitchFamily="34" charset="0"/>
                <a:cs typeface="Arial" panose="020B0604020202020204" pitchFamily="34" charset="0"/>
              </a:rPr>
              <a:t>Cars, Buses, Trucks.   </a:t>
            </a:r>
          </a:p>
          <a:p>
            <a:pPr>
              <a:defRPr/>
            </a:pPr>
            <a:r>
              <a:rPr lang="en-US" sz="2800" dirty="0">
                <a:latin typeface="Arial" panose="020B0604020202020204" pitchFamily="34" charset="0"/>
                <a:cs typeface="Arial" panose="020B0604020202020204" pitchFamily="34" charset="0"/>
              </a:rPr>
              <a:t>Off-road vehicles: </a:t>
            </a:r>
          </a:p>
          <a:p>
            <a:pPr lvl="1">
              <a:defRPr/>
            </a:pPr>
            <a:r>
              <a:rPr lang="en-US" dirty="0">
                <a:latin typeface="Arial" panose="020B0604020202020204" pitchFamily="34" charset="0"/>
                <a:cs typeface="Arial" panose="020B0604020202020204" pitchFamily="34" charset="0"/>
              </a:rPr>
              <a:t>Mining, Locomotives, Construction vehicles, Farming equipment.  </a:t>
            </a:r>
          </a:p>
          <a:p>
            <a:pPr>
              <a:defRPr/>
            </a:pPr>
            <a:r>
              <a:rPr lang="en-US" sz="2800" dirty="0">
                <a:latin typeface="Arial" panose="020B0604020202020204" pitchFamily="34" charset="0"/>
                <a:cs typeface="Arial" panose="020B0604020202020204" pitchFamily="34" charset="0"/>
              </a:rPr>
              <a:t>Stationary: Diesel </a:t>
            </a:r>
            <a:r>
              <a:rPr lang="en-US" sz="2800" dirty="0" smtClean="0">
                <a:latin typeface="Arial" panose="020B0604020202020204" pitchFamily="34" charset="0"/>
                <a:cs typeface="Arial" panose="020B0604020202020204" pitchFamily="34" charset="0"/>
              </a:rPr>
              <a:t>generators</a:t>
            </a:r>
          </a:p>
          <a:p>
            <a:pPr>
              <a:defRPr/>
            </a:pPr>
            <a:r>
              <a:rPr lang="en-US" dirty="0" smtClean="0">
                <a:latin typeface="Arial" panose="020B0604020202020204" pitchFamily="34" charset="0"/>
                <a:cs typeface="Arial" panose="020B0604020202020204" pitchFamily="34" charset="0"/>
              </a:rPr>
              <a:t>Marine </a:t>
            </a:r>
            <a:r>
              <a:rPr lang="en-US" dirty="0">
                <a:latin typeface="Arial" panose="020B0604020202020204" pitchFamily="34" charset="0"/>
                <a:cs typeface="Arial" panose="020B0604020202020204" pitchFamily="34" charset="0"/>
              </a:rPr>
              <a:t>sources: Port, Ships.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672" y="1524000"/>
            <a:ext cx="21526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 y="5357813"/>
            <a:ext cx="2328863"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203119"/>
            <a:ext cx="2239962" cy="1681053"/>
          </a:xfrm>
          <a:prstGeom prst="rect">
            <a:avLst/>
          </a:prstGeom>
          <a:noFill/>
          <a:ln>
            <a:noFill/>
          </a:ln>
          <a:effectLst/>
          <a:extLst>
            <a:ext uri="{909E8E84-426E-40DD-AFC4-6F175D3DCCD1}">
              <a14:hiddenFill xmlns:a14="http://schemas.microsoft.com/office/drawing/2010/main">
                <a:gradFill rotWithShape="0">
                  <a:gsLst>
                    <a:gs pos="0">
                      <a:srgbClr val="F0F4FA"/>
                    </a:gs>
                    <a:gs pos="100000">
                      <a:srgbClr val="D3DFF1"/>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101" y="5272986"/>
            <a:ext cx="2376055" cy="163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534" y="3602936"/>
            <a:ext cx="223678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54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ru-RU" b="1" dirty="0">
                <a:solidFill>
                  <a:schemeClr val="tx1"/>
                </a:solidFill>
                <a:latin typeface="Arial" panose="020B0604020202020204" pitchFamily="34" charset="0"/>
                <a:cs typeface="Arial" panose="020B0604020202020204" pitchFamily="34" charset="0"/>
              </a:rPr>
              <a:t>Inventory Approach</a:t>
            </a:r>
            <a:endParaRPr lang="ru-RU"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6</a:t>
            </a:fld>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26054" y="1686880"/>
            <a:ext cx="7126842" cy="432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89650"/>
            <a:ext cx="674846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1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1"/>
                </a:solidFill>
                <a:latin typeface="Arial" charset="0"/>
                <a:cs typeface="Arial" charset="0"/>
              </a:rPr>
              <a:t>Activity Data Collection </a:t>
            </a:r>
            <a:br>
              <a:rPr lang="en-US" sz="3200" b="1" dirty="0">
                <a:solidFill>
                  <a:schemeClr val="tx1"/>
                </a:solidFill>
                <a:latin typeface="Arial" charset="0"/>
                <a:cs typeface="Arial" charset="0"/>
              </a:rPr>
            </a:br>
            <a:r>
              <a:rPr lang="en-US" sz="3200" b="1" dirty="0">
                <a:solidFill>
                  <a:schemeClr val="tx1"/>
                </a:solidFill>
                <a:latin typeface="Arial" charset="0"/>
                <a:cs typeface="Arial" charset="0"/>
              </a:rPr>
              <a:t>(On-Road Transport)</a:t>
            </a:r>
            <a:endParaRPr lang="en-US" sz="3200" dirty="0">
              <a:solidFill>
                <a:schemeClr val="tx1"/>
              </a:solidFill>
            </a:endParaRPr>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7</a:t>
            </a:fld>
            <a:endParaRPr lang="en-US" dirty="0"/>
          </a:p>
        </p:txBody>
      </p:sp>
      <p:sp>
        <p:nvSpPr>
          <p:cNvPr id="4" name="Content Placeholder 3"/>
          <p:cNvSpPr>
            <a:spLocks noGrp="1"/>
          </p:cNvSpPr>
          <p:nvPr>
            <p:ph sz="quarter" idx="1"/>
          </p:nvPr>
        </p:nvSpPr>
        <p:spPr/>
        <p:txBody>
          <a:bodyPr>
            <a:normAutofit fontScale="85000" lnSpcReduction="10000"/>
          </a:bodyPr>
          <a:lstStyle/>
          <a:p>
            <a:pPr>
              <a:spcAft>
                <a:spcPts val="600"/>
              </a:spcAft>
              <a:buFont typeface="Wingdings" panose="05000000000000000000" pitchFamily="2" charset="2"/>
              <a:buChar char="q"/>
            </a:pPr>
            <a:r>
              <a:rPr lang="en-US" sz="2600" dirty="0">
                <a:latin typeface="Arial" charset="0"/>
                <a:cs typeface="Arial" charset="0"/>
              </a:rPr>
              <a:t>Video cameras and limited parking lot surveys to get vehicle distribution data. </a:t>
            </a:r>
          </a:p>
          <a:p>
            <a:pPr>
              <a:spcAft>
                <a:spcPts val="600"/>
              </a:spcAft>
              <a:buFont typeface="Wingdings" panose="05000000000000000000" pitchFamily="2" charset="2"/>
              <a:buChar char="q"/>
            </a:pPr>
            <a:r>
              <a:rPr lang="en-US" sz="2600" dirty="0">
                <a:latin typeface="Arial" charset="0"/>
                <a:cs typeface="Arial" charset="0"/>
              </a:rPr>
              <a:t>Additional data for heavy-duty trucks and buses, including: government fleet data, tax data, MSTU mechanic shop data (including data on passenger vehicle as well), and data from major companies in the region. </a:t>
            </a:r>
          </a:p>
          <a:p>
            <a:pPr>
              <a:spcAft>
                <a:spcPts val="600"/>
              </a:spcAft>
              <a:buFont typeface="Wingdings" panose="05000000000000000000" pitchFamily="2" charset="2"/>
              <a:buChar char="q"/>
            </a:pPr>
            <a:r>
              <a:rPr lang="en-US" sz="2600" dirty="0">
                <a:latin typeface="Arial" charset="0"/>
                <a:cs typeface="Arial" charset="0"/>
              </a:rPr>
              <a:t>GPS loggers to get average speed and travel pattern for different types of vehicles. </a:t>
            </a:r>
          </a:p>
          <a:p>
            <a:pPr>
              <a:spcAft>
                <a:spcPts val="600"/>
              </a:spcAft>
              <a:buFont typeface="Wingdings" panose="05000000000000000000" pitchFamily="2" charset="2"/>
              <a:buChar char="q"/>
            </a:pPr>
            <a:r>
              <a:rPr lang="en-US" sz="2600" dirty="0">
                <a:latin typeface="Arial" charset="0"/>
                <a:cs typeface="Arial" charset="0"/>
              </a:rPr>
              <a:t>Collect year-round data as travel patterns vary from winter to summer.</a:t>
            </a:r>
          </a:p>
          <a:p>
            <a:pPr>
              <a:spcAft>
                <a:spcPts val="600"/>
              </a:spcAft>
              <a:buFont typeface="Wingdings" panose="05000000000000000000" pitchFamily="2" charset="2"/>
              <a:buChar char="q"/>
            </a:pPr>
            <a:r>
              <a:rPr lang="en-US" sz="2600" dirty="0">
                <a:latin typeface="Arial" charset="0"/>
                <a:cs typeface="Arial" charset="0"/>
              </a:rPr>
              <a:t>Compare findings to vehicle registry data to assess the likely total size and composition of the vehicle fleet. </a:t>
            </a:r>
          </a:p>
          <a:p>
            <a:endParaRPr lang="en-US" dirty="0"/>
          </a:p>
        </p:txBody>
      </p:sp>
    </p:spTree>
    <p:extLst>
      <p:ext uri="{BB962C8B-B14F-4D97-AF65-F5344CB8AC3E}">
        <p14:creationId xmlns:p14="http://schemas.microsoft.com/office/powerpoint/2010/main" val="11436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ru-RU" sz="3200" b="1" dirty="0">
                <a:solidFill>
                  <a:schemeClr val="tx1"/>
                </a:solidFill>
                <a:latin typeface="Arial" panose="020B0604020202020204" pitchFamily="34" charset="0"/>
                <a:cs typeface="Arial" panose="020B0604020202020204" pitchFamily="34" charset="0"/>
              </a:rPr>
              <a:t>Selection of Murmansk as the Target for the Inventory</a:t>
            </a:r>
            <a:endParaRPr lang="en-US" sz="32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8</a:t>
            </a:fld>
            <a:endParaRPr lang="en-US" dirty="0"/>
          </a:p>
        </p:txBody>
      </p:sp>
      <p:sp>
        <p:nvSpPr>
          <p:cNvPr id="4" name="Content Placeholder 3"/>
          <p:cNvSpPr>
            <a:spLocks noGrp="1"/>
          </p:cNvSpPr>
          <p:nvPr>
            <p:ph sz="quarter" idx="1"/>
          </p:nvPr>
        </p:nvSpPr>
        <p:spPr/>
        <p:txBody>
          <a:bodyPr>
            <a:noAutofit/>
          </a:bodyPr>
          <a:lstStyle/>
          <a:p>
            <a:pPr>
              <a:spcAft>
                <a:spcPts val="600"/>
              </a:spcAft>
            </a:pPr>
            <a:r>
              <a:rPr lang="en-US" altLang="ru-RU" sz="2400" dirty="0">
                <a:latin typeface="Arial" panose="020B0604020202020204" pitchFamily="34" charset="0"/>
                <a:cs typeface="Arial" panose="020B0604020202020204" pitchFamily="34" charset="0"/>
              </a:rPr>
              <a:t>Diesel emissions from within the Russian Arctic contribute substantially to total Arctic concentrations of BC;</a:t>
            </a:r>
          </a:p>
          <a:p>
            <a:pPr>
              <a:spcAft>
                <a:spcPts val="600"/>
              </a:spcAft>
            </a:pPr>
            <a:r>
              <a:rPr lang="en-US" altLang="ru-RU" sz="2400" dirty="0">
                <a:latin typeface="Arial" panose="020B0604020202020204" pitchFamily="34" charset="0"/>
                <a:cs typeface="Arial" panose="020B0604020202020204" pitchFamily="34" charset="0"/>
              </a:rPr>
              <a:t>Murmansk biggest city above the Arctic circle, population 300,000; </a:t>
            </a:r>
          </a:p>
          <a:p>
            <a:pPr>
              <a:spcAft>
                <a:spcPts val="600"/>
              </a:spcAft>
            </a:pPr>
            <a:r>
              <a:rPr lang="en-US" altLang="ru-RU" sz="2400" dirty="0" smtClean="0">
                <a:latin typeface="Arial" panose="020B0604020202020204" pitchFamily="34" charset="0"/>
                <a:cs typeface="Arial" panose="020B0604020202020204" pitchFamily="34" charset="0"/>
              </a:rPr>
              <a:t>Murmansk relatively warm because of Atlantic waters, making use of diesel more feasible; </a:t>
            </a:r>
          </a:p>
          <a:p>
            <a:pPr>
              <a:spcAft>
                <a:spcPts val="600"/>
              </a:spcAft>
            </a:pPr>
            <a:r>
              <a:rPr lang="en-US" altLang="ru-RU" sz="2400" dirty="0" smtClean="0">
                <a:latin typeface="Arial" panose="020B0604020202020204" pitchFamily="34" charset="0"/>
                <a:cs typeface="Arial" panose="020B0604020202020204" pitchFamily="34" charset="0"/>
              </a:rPr>
              <a:t>Relatively </a:t>
            </a:r>
            <a:r>
              <a:rPr lang="en-US" altLang="ru-RU" sz="2400" dirty="0">
                <a:latin typeface="Arial" panose="020B0604020202020204" pitchFamily="34" charset="0"/>
                <a:cs typeface="Arial" panose="020B0604020202020204" pitchFamily="34" charset="0"/>
              </a:rPr>
              <a:t>high quality regional statistics and data;</a:t>
            </a:r>
          </a:p>
          <a:p>
            <a:pPr>
              <a:spcAft>
                <a:spcPts val="600"/>
              </a:spcAft>
            </a:pPr>
            <a:r>
              <a:rPr lang="en-US" altLang="ru-RU" sz="2400" dirty="0">
                <a:latin typeface="Arial" panose="020B0604020202020204" pitchFamily="34" charset="0"/>
                <a:cs typeface="Arial" panose="020B0604020202020204" pitchFamily="34" charset="0"/>
              </a:rPr>
              <a:t>Strong local government support for this effort;</a:t>
            </a:r>
          </a:p>
          <a:p>
            <a:pPr>
              <a:spcAft>
                <a:spcPts val="600"/>
              </a:spcAft>
            </a:pPr>
            <a:r>
              <a:rPr lang="en-US" altLang="ru-RU" sz="2400" dirty="0">
                <a:latin typeface="Arial" panose="020B0604020202020204" pitchFamily="34" charset="0"/>
                <a:cs typeface="Arial" panose="020B0604020202020204" pitchFamily="34" charset="0"/>
              </a:rPr>
              <a:t>Experienced local partners. </a:t>
            </a:r>
          </a:p>
        </p:txBody>
      </p:sp>
    </p:spTree>
    <p:extLst>
      <p:ext uri="{BB962C8B-B14F-4D97-AF65-F5344CB8AC3E}">
        <p14:creationId xmlns:p14="http://schemas.microsoft.com/office/powerpoint/2010/main" val="179251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800" b="1" dirty="0">
                <a:solidFill>
                  <a:schemeClr val="tx1"/>
                </a:solidFill>
                <a:latin typeface="Arial" panose="020B0604020202020204" pitchFamily="34" charset="0"/>
                <a:cs typeface="Arial" panose="020B0604020202020204" pitchFamily="34" charset="0"/>
              </a:rPr>
              <a:t>Diesel Consumption in Murmansk Region, 2012: Top-Down and Bottom-Up Approaches*</a:t>
            </a:r>
            <a:endParaRPr lang="en-US" sz="2800" b="1"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normAutofit fontScale="85000" lnSpcReduction="20000"/>
          </a:bodyPr>
          <a:lstStyle/>
          <a:p>
            <a:fld id="{36104E29-C9AE-4921-85C8-EBAB172F9753}" type="slidenum">
              <a:rPr lang="en-US" smtClean="0"/>
              <a:pPr/>
              <a:t>9</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192143111"/>
              </p:ext>
            </p:extLst>
          </p:nvPr>
        </p:nvGraphicFramePr>
        <p:xfrm>
          <a:off x="533400" y="1524000"/>
          <a:ext cx="8062913" cy="4841876"/>
        </p:xfrm>
        <a:graphic>
          <a:graphicData uri="http://schemas.openxmlformats.org/drawingml/2006/table">
            <a:tbl>
              <a:tblPr firstRow="1" firstCol="1" bandRow="1"/>
              <a:tblGrid>
                <a:gridCol w="5556307"/>
                <a:gridCol w="2506606"/>
              </a:tblGrid>
              <a:tr h="372452">
                <a:tc>
                  <a:txBody>
                    <a:bodyPr/>
                    <a:lstStyle/>
                    <a:p>
                      <a:pPr marL="0" marR="0">
                        <a:spcBef>
                          <a:spcPts val="0"/>
                        </a:spcBef>
                        <a:spcAft>
                          <a:spcPts val="0"/>
                        </a:spcAft>
                      </a:pPr>
                      <a:r>
                        <a:rPr lang="en-US" sz="1800" dirty="0">
                          <a:effectLst/>
                          <a:latin typeface="Arial" panose="020B0604020202020204" pitchFamily="34" charset="0"/>
                          <a:ea typeface="SimSun"/>
                          <a:cs typeface="Arial" panose="020B0604020202020204" pitchFamily="34" charset="0"/>
                        </a:rPr>
                        <a:t>Activity</a:t>
                      </a:r>
                    </a:p>
                  </a:txBody>
                  <a:tcPr marL="62238" marR="622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panose="020B0604020202020204" pitchFamily="34" charset="0"/>
                          <a:ea typeface="SimSun"/>
                          <a:cs typeface="Arial" panose="020B0604020202020204" pitchFamily="34" charset="0"/>
                        </a:rPr>
                        <a:t>Diesel use (tons)</a:t>
                      </a:r>
                    </a:p>
                  </a:txBody>
                  <a:tcPr marL="62238" marR="622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452">
                <a:tc>
                  <a:txBody>
                    <a:bodyPr/>
                    <a:lstStyle/>
                    <a:p>
                      <a:pPr marL="0" marR="0">
                        <a:spcBef>
                          <a:spcPts val="0"/>
                        </a:spcBef>
                        <a:spcAft>
                          <a:spcPts val="0"/>
                        </a:spcAft>
                      </a:pPr>
                      <a:r>
                        <a:rPr lang="en-US" sz="1800" i="0" dirty="0">
                          <a:effectLst/>
                          <a:latin typeface="Arial" panose="020B0604020202020204" pitchFamily="34" charset="0"/>
                          <a:ea typeface="SimSun"/>
                          <a:cs typeface="Arial" panose="020B0604020202020204" pitchFamily="34" charset="0"/>
                        </a:rPr>
                        <a:t>On-road </a:t>
                      </a:r>
                      <a:r>
                        <a:rPr lang="en-US" sz="1800" i="0" dirty="0" smtClean="0">
                          <a:effectLst/>
                          <a:latin typeface="Arial" panose="020B0604020202020204" pitchFamily="34" charset="0"/>
                          <a:ea typeface="SimSun"/>
                          <a:cs typeface="Arial" panose="020B0604020202020204" pitchFamily="34" charset="0"/>
                        </a:rPr>
                        <a:t>transport *</a:t>
                      </a:r>
                      <a:endParaRPr lang="en-US" sz="1800" i="0" dirty="0">
                        <a:effectLst/>
                        <a:latin typeface="Arial" panose="020B0604020202020204" pitchFamily="34" charset="0"/>
                        <a:ea typeface="SimSun"/>
                        <a:cs typeface="Arial" panose="020B0604020202020204" pitchFamily="34" charset="0"/>
                      </a:endParaRPr>
                    </a:p>
                  </a:txBody>
                  <a:tcPr marL="62238" marR="6223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65,100</a:t>
                      </a:r>
                    </a:p>
                  </a:txBody>
                  <a:tcPr marL="62238" marR="62238" marT="0" marB="0">
                    <a:lnL>
                      <a:noFill/>
                    </a:lnL>
                    <a:lnR>
                      <a:noFill/>
                    </a:lnR>
                    <a:lnT w="12700" cap="flat" cmpd="sng" algn="ctr">
                      <a:solidFill>
                        <a:srgbClr val="000000"/>
                      </a:solidFill>
                      <a:prstDash val="solid"/>
                      <a:round/>
                      <a:headEnd type="none" w="med" len="med"/>
                      <a:tailEnd type="none" w="med" len="med"/>
                    </a:lnT>
                    <a:lnB>
                      <a:noFill/>
                    </a:lnB>
                  </a:tcPr>
                </a:tc>
              </a:tr>
              <a:tr h="372452">
                <a:tc>
                  <a:txBody>
                    <a:bodyPr/>
                    <a:lstStyle/>
                    <a:p>
                      <a:pPr marL="0" marR="0">
                        <a:spcBef>
                          <a:spcPts val="0"/>
                        </a:spcBef>
                        <a:spcAft>
                          <a:spcPts val="0"/>
                        </a:spcAft>
                      </a:pPr>
                      <a:r>
                        <a:rPr lang="en-US" sz="1800" dirty="0">
                          <a:effectLst/>
                          <a:latin typeface="Arial" panose="020B0604020202020204" pitchFamily="34" charset="0"/>
                          <a:ea typeface="SimSun"/>
                          <a:cs typeface="Arial" panose="020B0604020202020204" pitchFamily="34" charset="0"/>
                        </a:rPr>
                        <a:t>Mines</a:t>
                      </a:r>
                    </a:p>
                  </a:txBody>
                  <a:tcPr marL="62238" marR="62238" marT="0" marB="0">
                    <a:lnL>
                      <a:noFill/>
                    </a:lnL>
                    <a:lnR>
                      <a:noFill/>
                    </a:lnR>
                    <a:lnT>
                      <a:noFill/>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139,000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dirty="0">
                          <a:effectLst/>
                          <a:latin typeface="Arial" panose="020B0604020202020204" pitchFamily="34" charset="0"/>
                          <a:ea typeface="SimSun"/>
                          <a:cs typeface="Arial" panose="020B0604020202020204" pitchFamily="34" charset="0"/>
                        </a:rPr>
                        <a:t>Locomotives</a:t>
                      </a:r>
                    </a:p>
                  </a:txBody>
                  <a:tcPr marL="62238" marR="62238" marT="0" marB="0">
                    <a:lnL>
                      <a:noFill/>
                    </a:lnL>
                    <a:lnR>
                      <a:noFill/>
                    </a:lnR>
                    <a:lnT>
                      <a:noFill/>
                    </a:lnT>
                    <a:lnB>
                      <a:noFill/>
                    </a:lnB>
                  </a:tcPr>
                </a:tc>
                <a:tc>
                  <a:txBody>
                    <a:bodyPr/>
                    <a:lstStyle/>
                    <a:p>
                      <a:pPr marL="0" marR="0" algn="ctr">
                        <a:spcBef>
                          <a:spcPts val="0"/>
                        </a:spcBef>
                        <a:spcAft>
                          <a:spcPts val="0"/>
                        </a:spcAft>
                      </a:pPr>
                      <a:r>
                        <a:rPr lang="ru-RU" sz="1800" i="0" dirty="0">
                          <a:effectLst/>
                          <a:latin typeface="Arial" panose="020B0604020202020204" pitchFamily="34" charset="0"/>
                          <a:ea typeface="SimSun"/>
                          <a:cs typeface="Arial" panose="020B0604020202020204" pitchFamily="34" charset="0"/>
                        </a:rPr>
                        <a:t>2</a:t>
                      </a:r>
                      <a:r>
                        <a:rPr lang="en-US" sz="1800" i="0" dirty="0">
                          <a:effectLst/>
                          <a:latin typeface="Arial" panose="020B0604020202020204" pitchFamily="34" charset="0"/>
                          <a:ea typeface="SimSun"/>
                          <a:cs typeface="Arial" panose="020B0604020202020204" pitchFamily="34" charset="0"/>
                        </a:rPr>
                        <a:t>1,</a:t>
                      </a:r>
                      <a:r>
                        <a:rPr lang="ru-RU" sz="1800" i="0" dirty="0">
                          <a:effectLst/>
                          <a:latin typeface="Arial" panose="020B0604020202020204" pitchFamily="34" charset="0"/>
                          <a:ea typeface="SimSun"/>
                          <a:cs typeface="Arial" panose="020B0604020202020204" pitchFamily="34" charset="0"/>
                        </a:rPr>
                        <a:t>2</a:t>
                      </a:r>
                      <a:r>
                        <a:rPr lang="en-US" sz="1800" i="0" dirty="0">
                          <a:effectLst/>
                          <a:latin typeface="Arial" panose="020B0604020202020204" pitchFamily="34" charset="0"/>
                          <a:ea typeface="SimSun"/>
                          <a:cs typeface="Arial" panose="020B0604020202020204" pitchFamily="34" charset="0"/>
                        </a:rPr>
                        <a:t>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dirty="0">
                          <a:effectLst/>
                          <a:latin typeface="Arial" panose="020B0604020202020204" pitchFamily="34" charset="0"/>
                          <a:ea typeface="SimSun"/>
                          <a:cs typeface="Arial" panose="020B0604020202020204" pitchFamily="34" charset="0"/>
                        </a:rPr>
                        <a:t>Construction</a:t>
                      </a:r>
                    </a:p>
                  </a:txBody>
                  <a:tcPr marL="62238" marR="62238" marT="0" marB="0">
                    <a:lnL>
                      <a:noFill/>
                    </a:lnL>
                    <a:lnR>
                      <a:noFill/>
                    </a:lnR>
                    <a:lnT>
                      <a:noFill/>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4,100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dirty="0">
                          <a:effectLst/>
                          <a:latin typeface="Arial" panose="020B0604020202020204" pitchFamily="34" charset="0"/>
                          <a:ea typeface="SimSun"/>
                          <a:cs typeface="Arial" panose="020B0604020202020204" pitchFamily="34" charset="0"/>
                        </a:rPr>
                        <a:t>Agriculture</a:t>
                      </a:r>
                    </a:p>
                  </a:txBody>
                  <a:tcPr marL="62238" marR="62238" marT="0" marB="0">
                    <a:lnL>
                      <a:noFill/>
                    </a:lnL>
                    <a:lnR>
                      <a:noFill/>
                    </a:lnR>
                    <a:lnT>
                      <a:noFill/>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1,300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i="0" dirty="0">
                          <a:effectLst/>
                          <a:latin typeface="Arial" panose="020B0604020202020204" pitchFamily="34" charset="0"/>
                          <a:ea typeface="SimSun"/>
                          <a:cs typeface="Arial" panose="020B0604020202020204" pitchFamily="34" charset="0"/>
                        </a:rPr>
                        <a:t>Diesel generators, including:</a:t>
                      </a:r>
                    </a:p>
                  </a:txBody>
                  <a:tcPr marL="62238" marR="62238" marT="0" marB="0">
                    <a:lnL>
                      <a:noFill/>
                    </a:lnL>
                    <a:lnR>
                      <a:noFill/>
                    </a:lnR>
                    <a:lnT>
                      <a:noFill/>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8,800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i="0" dirty="0">
                          <a:effectLst/>
                          <a:latin typeface="Arial" panose="020B0604020202020204" pitchFamily="34" charset="0"/>
                          <a:ea typeface="SimSun"/>
                          <a:cs typeface="Arial" panose="020B0604020202020204" pitchFamily="34" charset="0"/>
                        </a:rPr>
                        <a:t>    Small generators for commerce and </a:t>
                      </a:r>
                      <a:r>
                        <a:rPr lang="en-US" sz="1800" i="0" dirty="0" smtClean="0">
                          <a:effectLst/>
                          <a:latin typeface="Arial" panose="020B0604020202020204" pitchFamily="34" charset="0"/>
                          <a:ea typeface="SimSun"/>
                          <a:cs typeface="Arial" panose="020B0604020202020204" pitchFamily="34" charset="0"/>
                        </a:rPr>
                        <a:t>services *</a:t>
                      </a:r>
                      <a:endParaRPr lang="en-US" sz="1800" i="0" dirty="0">
                        <a:effectLst/>
                        <a:latin typeface="Arial" panose="020B0604020202020204" pitchFamily="34" charset="0"/>
                        <a:ea typeface="SimSun"/>
                        <a:cs typeface="Arial" panose="020B0604020202020204" pitchFamily="34" charset="0"/>
                      </a:endParaRPr>
                    </a:p>
                  </a:txBody>
                  <a:tcPr marL="62238" marR="62238" marT="0" marB="0">
                    <a:lnL>
                      <a:noFill/>
                    </a:lnL>
                    <a:lnR>
                      <a:noFill/>
                    </a:lnR>
                    <a:lnT>
                      <a:noFill/>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7,100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i="0" dirty="0">
                          <a:effectLst/>
                          <a:latin typeface="Arial" panose="020B0604020202020204" pitchFamily="34" charset="0"/>
                          <a:ea typeface="SimSun"/>
                          <a:cs typeface="Arial" panose="020B0604020202020204" pitchFamily="34" charset="0"/>
                        </a:rPr>
                        <a:t>    Off-grid </a:t>
                      </a:r>
                      <a:r>
                        <a:rPr lang="en-US" sz="1800" i="0" dirty="0" smtClean="0">
                          <a:effectLst/>
                          <a:latin typeface="Arial" panose="020B0604020202020204" pitchFamily="34" charset="0"/>
                          <a:ea typeface="SimSun"/>
                          <a:cs typeface="Arial" panose="020B0604020202020204" pitchFamily="34" charset="0"/>
                        </a:rPr>
                        <a:t>generators *</a:t>
                      </a:r>
                      <a:endParaRPr lang="en-US" sz="1800" i="0" dirty="0">
                        <a:effectLst/>
                        <a:latin typeface="Arial" panose="020B0604020202020204" pitchFamily="34" charset="0"/>
                        <a:ea typeface="SimSun"/>
                        <a:cs typeface="Arial" panose="020B0604020202020204" pitchFamily="34" charset="0"/>
                      </a:endParaRPr>
                    </a:p>
                  </a:txBody>
                  <a:tcPr marL="62238" marR="62238" marT="0" marB="0">
                    <a:lnL>
                      <a:noFill/>
                    </a:lnL>
                    <a:lnR>
                      <a:noFill/>
                    </a:lnR>
                    <a:lnT>
                      <a:noFill/>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1,700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i="0" dirty="0">
                          <a:effectLst/>
                          <a:latin typeface="Arial" panose="020B0604020202020204" pitchFamily="34" charset="0"/>
                          <a:ea typeface="SimSun"/>
                          <a:cs typeface="Arial" panose="020B0604020202020204" pitchFamily="34" charset="0"/>
                        </a:rPr>
                        <a:t>Fishing (in Russian territorial waters), including:</a:t>
                      </a:r>
                    </a:p>
                  </a:txBody>
                  <a:tcPr marL="62238" marR="62238" marT="0" marB="0">
                    <a:lnL>
                      <a:noFill/>
                    </a:lnL>
                    <a:lnR>
                      <a:noFill/>
                    </a:lnR>
                    <a:lnT>
                      <a:noFill/>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3,000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i="0" dirty="0">
                          <a:effectLst/>
                          <a:latin typeface="Arial" panose="020B0604020202020204" pitchFamily="34" charset="0"/>
                          <a:ea typeface="SimSun"/>
                          <a:cs typeface="Arial" panose="020B0604020202020204" pitchFamily="34" charset="0"/>
                        </a:rPr>
                        <a:t>   Large and medium vessels </a:t>
                      </a:r>
                      <a:r>
                        <a:rPr lang="en-US" sz="1800" i="0" dirty="0" smtClean="0">
                          <a:effectLst/>
                          <a:latin typeface="Arial" panose="020B0604020202020204" pitchFamily="34" charset="0"/>
                          <a:ea typeface="SimSun"/>
                          <a:cs typeface="Arial" panose="020B0604020202020204" pitchFamily="34" charset="0"/>
                        </a:rPr>
                        <a:t>*</a:t>
                      </a:r>
                      <a:endParaRPr lang="en-US" sz="1800" i="0" dirty="0">
                        <a:effectLst/>
                        <a:latin typeface="Arial" panose="020B0604020202020204" pitchFamily="34" charset="0"/>
                        <a:ea typeface="SimSun"/>
                        <a:cs typeface="Arial" panose="020B0604020202020204" pitchFamily="34" charset="0"/>
                      </a:endParaRPr>
                    </a:p>
                  </a:txBody>
                  <a:tcPr marL="62238" marR="62238" marT="0" marB="0">
                    <a:lnL>
                      <a:noFill/>
                    </a:lnL>
                    <a:lnR>
                      <a:noFill/>
                    </a:lnR>
                    <a:lnT>
                      <a:noFill/>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2,500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i="0" dirty="0">
                          <a:effectLst/>
                          <a:latin typeface="Arial" panose="020B0604020202020204" pitchFamily="34" charset="0"/>
                          <a:ea typeface="SimSun"/>
                          <a:cs typeface="Arial" panose="020B0604020202020204" pitchFamily="34" charset="0"/>
                        </a:rPr>
                        <a:t>   Small boats </a:t>
                      </a:r>
                      <a:r>
                        <a:rPr lang="en-US" sz="1800" i="0" dirty="0" smtClean="0">
                          <a:effectLst/>
                          <a:latin typeface="Arial" panose="020B0604020202020204" pitchFamily="34" charset="0"/>
                          <a:ea typeface="SimSun"/>
                          <a:cs typeface="Arial" panose="020B0604020202020204" pitchFamily="34" charset="0"/>
                        </a:rPr>
                        <a:t>*</a:t>
                      </a:r>
                      <a:endParaRPr lang="en-US" sz="1800" i="0" dirty="0">
                        <a:effectLst/>
                        <a:latin typeface="Arial" panose="020B0604020202020204" pitchFamily="34" charset="0"/>
                        <a:ea typeface="SimSun"/>
                        <a:cs typeface="Arial" panose="020B0604020202020204" pitchFamily="34" charset="0"/>
                      </a:endParaRPr>
                    </a:p>
                  </a:txBody>
                  <a:tcPr marL="62238" marR="62238" marT="0" marB="0">
                    <a:lnL>
                      <a:noFill/>
                    </a:lnL>
                    <a:lnR>
                      <a:noFill/>
                    </a:lnR>
                    <a:lnT>
                      <a:noFill/>
                    </a:lnT>
                    <a:lnB>
                      <a:noFill/>
                    </a:lnB>
                  </a:tcPr>
                </a:tc>
                <a:tc>
                  <a:txBody>
                    <a:bodyPr/>
                    <a:lstStyle/>
                    <a:p>
                      <a:pPr marL="0" marR="0" algn="ctr">
                        <a:spcBef>
                          <a:spcPts val="0"/>
                        </a:spcBef>
                        <a:spcAft>
                          <a:spcPts val="0"/>
                        </a:spcAft>
                      </a:pPr>
                      <a:r>
                        <a:rPr lang="en-US" sz="1800" i="0" dirty="0">
                          <a:effectLst/>
                          <a:latin typeface="Arial" panose="020B0604020202020204" pitchFamily="34" charset="0"/>
                          <a:ea typeface="SimSun"/>
                          <a:cs typeface="Arial" panose="020B0604020202020204" pitchFamily="34" charset="0"/>
                        </a:rPr>
                        <a:t>500</a:t>
                      </a:r>
                    </a:p>
                  </a:txBody>
                  <a:tcPr marL="62238" marR="62238" marT="0" marB="0">
                    <a:lnL>
                      <a:noFill/>
                    </a:lnL>
                    <a:lnR>
                      <a:noFill/>
                    </a:lnR>
                    <a:lnT>
                      <a:noFill/>
                    </a:lnT>
                    <a:lnB>
                      <a:noFill/>
                    </a:lnB>
                  </a:tcPr>
                </a:tc>
              </a:tr>
              <a:tr h="372452">
                <a:tc>
                  <a:txBody>
                    <a:bodyPr/>
                    <a:lstStyle/>
                    <a:p>
                      <a:pPr marL="0" marR="0">
                        <a:spcBef>
                          <a:spcPts val="0"/>
                        </a:spcBef>
                        <a:spcAft>
                          <a:spcPts val="0"/>
                        </a:spcAft>
                      </a:pPr>
                      <a:r>
                        <a:rPr lang="en-US" sz="1800" b="1">
                          <a:effectLst/>
                          <a:latin typeface="Arial" panose="020B0604020202020204" pitchFamily="34" charset="0"/>
                          <a:ea typeface="SimSun"/>
                          <a:cs typeface="Arial" panose="020B0604020202020204" pitchFamily="34" charset="0"/>
                        </a:rPr>
                        <a:t>Total</a:t>
                      </a:r>
                      <a:endParaRPr lang="en-US" sz="1800">
                        <a:effectLst/>
                        <a:latin typeface="Arial" panose="020B0604020202020204" pitchFamily="34" charset="0"/>
                        <a:ea typeface="SimSun"/>
                        <a:cs typeface="Arial" panose="020B0604020202020204" pitchFamily="34" charset="0"/>
                      </a:endParaRPr>
                    </a:p>
                  </a:txBody>
                  <a:tcPr marL="62238" marR="622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ea typeface="SimSun"/>
                          <a:cs typeface="Arial" panose="020B0604020202020204" pitchFamily="34" charset="0"/>
                        </a:rPr>
                        <a:t>242,500</a:t>
                      </a:r>
                      <a:endParaRPr lang="en-US" sz="1800" dirty="0">
                        <a:effectLst/>
                        <a:latin typeface="Arial" panose="020B0604020202020204" pitchFamily="34" charset="0"/>
                        <a:ea typeface="SimSun"/>
                        <a:cs typeface="Arial" panose="020B0604020202020204" pitchFamily="34" charset="0"/>
                      </a:endParaRPr>
                    </a:p>
                  </a:txBody>
                  <a:tcPr marL="62238" marR="62238"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TextBox 4"/>
          <p:cNvSpPr txBox="1">
            <a:spLocks noChangeArrowheads="1"/>
          </p:cNvSpPr>
          <p:nvPr/>
        </p:nvSpPr>
        <p:spPr bwMode="auto">
          <a:xfrm>
            <a:off x="517690" y="6397109"/>
            <a:ext cx="2824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0000"/>
              </a:spcBef>
              <a:buClr>
                <a:schemeClr val="accent2"/>
              </a:buClr>
              <a:buChar char="•"/>
              <a:defRPr sz="2800">
                <a:solidFill>
                  <a:schemeClr val="tx1"/>
                </a:solidFill>
                <a:latin typeface="Arial" charset="0"/>
              </a:defRPr>
            </a:lvl1pPr>
            <a:lvl2pPr marL="742950" indent="-285750">
              <a:lnSpc>
                <a:spcPct val="90000"/>
              </a:lnSpc>
              <a:spcBef>
                <a:spcPct val="40000"/>
              </a:spcBef>
              <a:buClr>
                <a:schemeClr val="accent2"/>
              </a:buClr>
              <a:buChar char="–"/>
              <a:defRPr sz="2400">
                <a:solidFill>
                  <a:schemeClr val="tx1"/>
                </a:solidFill>
                <a:latin typeface="Arial" charset="0"/>
              </a:defRPr>
            </a:lvl2pPr>
            <a:lvl3pPr marL="1143000" indent="-228600">
              <a:lnSpc>
                <a:spcPct val="90000"/>
              </a:lnSpc>
              <a:spcBef>
                <a:spcPct val="40000"/>
              </a:spcBef>
              <a:buClr>
                <a:schemeClr val="accent2"/>
              </a:buClr>
              <a:buFont typeface="Arial" charset="0"/>
              <a:buChar char="-"/>
              <a:defRPr sz="2000">
                <a:solidFill>
                  <a:schemeClr val="tx1"/>
                </a:solidFill>
                <a:latin typeface="Arial" charset="0"/>
              </a:defRPr>
            </a:lvl3pPr>
            <a:lvl4pPr marL="1600200" indent="-228600">
              <a:lnSpc>
                <a:spcPct val="90000"/>
              </a:lnSpc>
              <a:spcBef>
                <a:spcPct val="40000"/>
              </a:spcBef>
              <a:buClr>
                <a:schemeClr val="accent2"/>
              </a:buClr>
              <a:buFont typeface="Arial" charset="0"/>
              <a:buChar char="-"/>
              <a:defRPr>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lnSpc>
                <a:spcPct val="100000"/>
              </a:lnSpc>
              <a:spcBef>
                <a:spcPct val="0"/>
              </a:spcBef>
              <a:buClrTx/>
              <a:buFontTx/>
              <a:buNone/>
            </a:pPr>
            <a:r>
              <a:rPr lang="en-US" altLang="en-US" sz="1600" dirty="0">
                <a:solidFill>
                  <a:srgbClr val="000000"/>
                </a:solidFill>
                <a:latin typeface="Calibri" pitchFamily="34" charset="0"/>
              </a:rPr>
              <a:t>* - bottom-up calculations</a:t>
            </a:r>
          </a:p>
        </p:txBody>
      </p:sp>
    </p:spTree>
    <p:extLst>
      <p:ext uri="{BB962C8B-B14F-4D97-AF65-F5344CB8AC3E}">
        <p14:creationId xmlns:p14="http://schemas.microsoft.com/office/powerpoint/2010/main" val="14028119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4134</TotalTime>
  <Words>1475</Words>
  <Application>Microsoft Office PowerPoint</Application>
  <PresentationFormat>On-screen Show (4:3)</PresentationFormat>
  <Paragraphs>223</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SimSun</vt:lpstr>
      <vt:lpstr>Arial</vt:lpstr>
      <vt:lpstr>Arial Black</vt:lpstr>
      <vt:lpstr>Calibri</vt:lpstr>
      <vt:lpstr>Times New Roman</vt:lpstr>
      <vt:lpstr>Tw Cen MT</vt:lpstr>
      <vt:lpstr>Wingdings</vt:lpstr>
      <vt:lpstr>Wingdings 2</vt:lpstr>
      <vt:lpstr>Median</vt:lpstr>
      <vt:lpstr>PowerPoint Presentation</vt:lpstr>
      <vt:lpstr>Overview: Arctic Black Carbon:  Reduction of Black Carbon from Diesel Sources</vt:lpstr>
      <vt:lpstr>Overview: Arctic Black Carbon:  Reduction of Black Carbon from Diesel Sources</vt:lpstr>
      <vt:lpstr>Project Objectives</vt:lpstr>
      <vt:lpstr>Scope of the Project in Terms of Emission Sources</vt:lpstr>
      <vt:lpstr>Inventory Approach</vt:lpstr>
      <vt:lpstr>Activity Data Collection  (On-Road Transport)</vt:lpstr>
      <vt:lpstr>Selection of Murmansk as the Target for the Inventory</vt:lpstr>
      <vt:lpstr>Diesel Consumption in Murmansk Region, 2012: Top-Down and Bottom-Up Approaches*</vt:lpstr>
      <vt:lpstr>PM2.5, BC and OC Emissions  in Murmansk Region (metric tons)</vt:lpstr>
      <vt:lpstr>On-Road Transport</vt:lpstr>
      <vt:lpstr>BC Emissions from On-Road Vehicles in Murmansk City (tons per year)</vt:lpstr>
      <vt:lpstr>Breakout: Cold Start and Hot Stage Emission in Murmansk City (tons per year) </vt:lpstr>
      <vt:lpstr>Mining Industry </vt:lpstr>
      <vt:lpstr>Mining Trucks</vt:lpstr>
      <vt:lpstr>Locomotives</vt:lpstr>
      <vt:lpstr>Construction and Road Management </vt:lpstr>
      <vt:lpstr>Fishing</vt:lpstr>
      <vt:lpstr>Diesel Generators </vt:lpstr>
      <vt:lpstr>Approximate extrapolation of Black Carbon Emissions from Diesel Sources in Russia  (2010)</vt:lpstr>
      <vt:lpstr>Bus Company: Murmanskavtotrans (MAT)</vt:lpstr>
      <vt:lpstr>MAT Bus Fleet Upgrade</vt:lpstr>
      <vt:lpstr>New Buses Began to Arrive in December 2013</vt:lpstr>
      <vt:lpstr>MAT Bus Fleet Upgrade Benefits</vt:lpstr>
      <vt:lpstr>Top Policy Conclusions</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to Reduce Black Carbon from Diesel Sources in the Russian Arctic</dc:title>
  <dc:creator>TAK</dc:creator>
  <cp:lastModifiedBy>Kuklinski, Teresa</cp:lastModifiedBy>
  <cp:revision>349</cp:revision>
  <cp:lastPrinted>2015-02-04T18:26:55Z</cp:lastPrinted>
  <dcterms:created xsi:type="dcterms:W3CDTF">2011-10-20T17:06:13Z</dcterms:created>
  <dcterms:modified xsi:type="dcterms:W3CDTF">2015-05-04T18:06:33Z</dcterms:modified>
</cp:coreProperties>
</file>