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slideLayouts/slideLayout18.xml" ContentType="application/vnd.openxmlformats-officedocument.presentationml.slideLayout+xml"/>
  <Override PartName="/ppt/theme/theme14.xml" ContentType="application/vnd.openxmlformats-officedocument.theme+xml"/>
  <Override PartName="/ppt/slideLayouts/slideLayout19.xml" ContentType="application/vnd.openxmlformats-officedocument.presentationml.slideLayout+xml"/>
  <Override PartName="/ppt/theme/theme15.xml" ContentType="application/vnd.openxmlformats-officedocument.theme+xml"/>
  <Override PartName="/ppt/slideLayouts/slideLayout20.xml" ContentType="application/vnd.openxmlformats-officedocument.presentationml.slideLayout+xml"/>
  <Override PartName="/ppt/theme/theme16.xml" ContentType="application/vnd.openxmlformats-officedocument.theme+xml"/>
  <Override PartName="/ppt/slideLayouts/slideLayout21.xml" ContentType="application/vnd.openxmlformats-officedocument.presentationml.slideLayout+xml"/>
  <Override PartName="/ppt/theme/theme17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slideLayouts/slideLayout24.xml" ContentType="application/vnd.openxmlformats-officedocument.presentationml.slideLayout+xml"/>
  <Override PartName="/ppt/theme/theme20.xml" ContentType="application/vnd.openxmlformats-officedocument.theme+xml"/>
  <Override PartName="/ppt/slideLayouts/slideLayout25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slideLayouts/slideLayout26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7" r:id="rId3"/>
    <p:sldMasterId id="2147483669" r:id="rId4"/>
    <p:sldMasterId id="2147483670" r:id="rId5"/>
    <p:sldMasterId id="2147483676" r:id="rId6"/>
    <p:sldMasterId id="2147483678" r:id="rId7"/>
    <p:sldMasterId id="2147483683" r:id="rId8"/>
    <p:sldMasterId id="2147483685" r:id="rId9"/>
    <p:sldMasterId id="2147483687" r:id="rId10"/>
    <p:sldMasterId id="2147483689" r:id="rId11"/>
    <p:sldMasterId id="2147483692" r:id="rId12"/>
    <p:sldMasterId id="2147483694" r:id="rId13"/>
    <p:sldMasterId id="2147483696" r:id="rId14"/>
    <p:sldMasterId id="2147483698" r:id="rId15"/>
    <p:sldMasterId id="2147483700" r:id="rId16"/>
    <p:sldMasterId id="2147483702" r:id="rId17"/>
    <p:sldMasterId id="2147483704" r:id="rId18"/>
    <p:sldMasterId id="2147483706" r:id="rId19"/>
    <p:sldMasterId id="2147483708" r:id="rId20"/>
    <p:sldMasterId id="2147483710" r:id="rId21"/>
    <p:sldMasterId id="2147483712" r:id="rId22"/>
    <p:sldMasterId id="2147483714" r:id="rId23"/>
    <p:sldMasterId id="2147483716" r:id="rId24"/>
    <p:sldMasterId id="2147483718" r:id="rId25"/>
    <p:sldMasterId id="2147483719" r:id="rId26"/>
  </p:sldMasterIdLst>
  <p:notesMasterIdLst>
    <p:notesMasterId r:id="rId45"/>
  </p:notesMasterIdLst>
  <p:sldIdLst>
    <p:sldId id="267" r:id="rId27"/>
    <p:sldId id="339" r:id="rId28"/>
    <p:sldId id="350" r:id="rId29"/>
    <p:sldId id="333" r:id="rId30"/>
    <p:sldId id="334" r:id="rId31"/>
    <p:sldId id="327" r:id="rId32"/>
    <p:sldId id="348" r:id="rId33"/>
    <p:sldId id="328" r:id="rId34"/>
    <p:sldId id="336" r:id="rId35"/>
    <p:sldId id="329" r:id="rId36"/>
    <p:sldId id="331" r:id="rId37"/>
    <p:sldId id="346" r:id="rId38"/>
    <p:sldId id="330" r:id="rId39"/>
    <p:sldId id="351" r:id="rId40"/>
    <p:sldId id="353" r:id="rId41"/>
    <p:sldId id="345" r:id="rId42"/>
    <p:sldId id="305" r:id="rId43"/>
    <p:sldId id="34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CCFF"/>
    <a:srgbClr val="92D050"/>
    <a:srgbClr val="FF000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856" y="-104"/>
      </p:cViewPr>
      <p:guideLst>
        <p:guide orient="horz" pos="1071"/>
        <p:guide pos="14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Master" Target="slideMasters/slideMaster20.xml"/><Relationship Id="rId21" Type="http://schemas.openxmlformats.org/officeDocument/2006/relationships/slideMaster" Target="slideMasters/slideMaster21.xml"/><Relationship Id="rId22" Type="http://schemas.openxmlformats.org/officeDocument/2006/relationships/slideMaster" Target="slideMasters/slideMaster22.xml"/><Relationship Id="rId23" Type="http://schemas.openxmlformats.org/officeDocument/2006/relationships/slideMaster" Target="slideMasters/slideMaster23.xml"/><Relationship Id="rId24" Type="http://schemas.openxmlformats.org/officeDocument/2006/relationships/slideMaster" Target="slideMasters/slideMaster24.xml"/><Relationship Id="rId25" Type="http://schemas.openxmlformats.org/officeDocument/2006/relationships/slideMaster" Target="slideMasters/slideMaster25.xml"/><Relationship Id="rId26" Type="http://schemas.openxmlformats.org/officeDocument/2006/relationships/slideMaster" Target="slideMasters/slideMaster26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slide" Target="slides/slide9.xml"/><Relationship Id="rId36" Type="http://schemas.openxmlformats.org/officeDocument/2006/relationships/slide" Target="slides/slide10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Master" Target="slideMasters/slideMaster19.xml"/><Relationship Id="rId37" Type="http://schemas.openxmlformats.org/officeDocument/2006/relationships/slide" Target="slides/slide11.xml"/><Relationship Id="rId38" Type="http://schemas.openxmlformats.org/officeDocument/2006/relationships/slide" Target="slides/slide12.xml"/><Relationship Id="rId39" Type="http://schemas.openxmlformats.org/officeDocument/2006/relationships/slide" Target="slides/slide13.xml"/><Relationship Id="rId40" Type="http://schemas.openxmlformats.org/officeDocument/2006/relationships/slide" Target="slides/slide14.xml"/><Relationship Id="rId41" Type="http://schemas.openxmlformats.org/officeDocument/2006/relationships/slide" Target="slides/slide15.xml"/><Relationship Id="rId42" Type="http://schemas.openxmlformats.org/officeDocument/2006/relationships/slide" Target="slides/slide16.xml"/><Relationship Id="rId43" Type="http://schemas.openxmlformats.org/officeDocument/2006/relationships/slide" Target="slides/slide17.xml"/><Relationship Id="rId44" Type="http://schemas.openxmlformats.org/officeDocument/2006/relationships/slide" Target="slides/slide18.xml"/><Relationship Id="rId4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Zig:Dropbox:Work:Presentations:TSAP16-NAT-WPE-r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Zig:Dropbox:Work:Presentations:TSAP16-NAT-WPE-r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Zig:Dropbox:Work:Presentations:TSAP16-NAT-WPE-r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National</c:v>
                </c:pt>
              </c:strCache>
            </c:strRef>
          </c:tx>
          <c:invertIfNegative val="0"/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-68.0</c:v>
                </c:pt>
                <c:pt idx="1">
                  <c:v>-61.0</c:v>
                </c:pt>
                <c:pt idx="2">
                  <c:v>-30.0</c:v>
                </c:pt>
                <c:pt idx="3">
                  <c:v>-6.0</c:v>
                </c:pt>
                <c:pt idx="4">
                  <c:v>-36.0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WPE</c:v>
                </c:pt>
              </c:strCache>
            </c:strRef>
          </c:tx>
          <c:invertIfNegative val="0"/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-2.0</c:v>
                </c:pt>
                <c:pt idx="1">
                  <c:v>-2.0</c:v>
                </c:pt>
                <c:pt idx="2">
                  <c:v>-4.0</c:v>
                </c:pt>
                <c:pt idx="3">
                  <c:v>-3.0</c:v>
                </c:pt>
                <c:pt idx="4">
                  <c:v>-2.0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545161416"/>
        <c:axId val="579006248"/>
      </c:barChart>
      <c:lineChart>
        <c:grouping val="stacked"/>
        <c:varyColors val="0"/>
        <c:ser>
          <c:idx val="2"/>
          <c:order val="2"/>
          <c:tx>
            <c:strRef>
              <c:f>Sheet1!$A$7</c:f>
              <c:strCache>
                <c:ptCount val="1"/>
                <c:pt idx="0">
                  <c:v>MFR-National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1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-82.0</c:v>
                </c:pt>
                <c:pt idx="1">
                  <c:v>-73.0</c:v>
                </c:pt>
                <c:pt idx="2">
                  <c:v>-62.0</c:v>
                </c:pt>
                <c:pt idx="3">
                  <c:v>-33.0</c:v>
                </c:pt>
                <c:pt idx="4">
                  <c:v>-59.0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MFR-WPE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-1.0</c:v>
                </c:pt>
                <c:pt idx="3">
                  <c:v>-2.0</c:v>
                </c:pt>
                <c:pt idx="4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5161416"/>
        <c:axId val="579006248"/>
      </c:lineChart>
      <c:catAx>
        <c:axId val="545161416"/>
        <c:scaling>
          <c:orientation val="minMax"/>
        </c:scaling>
        <c:delete val="0"/>
        <c:axPos val="b"/>
        <c:majorTickMark val="out"/>
        <c:minorTickMark val="none"/>
        <c:tickLblPos val="high"/>
        <c:txPr>
          <a:bodyPr/>
          <a:lstStyle/>
          <a:p>
            <a:pPr>
              <a:defRPr sz="1400"/>
            </a:pPr>
            <a:endParaRPr lang="en-US"/>
          </a:p>
        </c:txPr>
        <c:crossAx val="579006248"/>
        <c:crosses val="autoZero"/>
        <c:auto val="1"/>
        <c:lblAlgn val="ctr"/>
        <c:lblOffset val="100"/>
        <c:noMultiLvlLbl val="0"/>
      </c:catAx>
      <c:valAx>
        <c:axId val="579006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451614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National</c:v>
                </c:pt>
              </c:strCache>
            </c:strRef>
          </c:tx>
          <c:invertIfNegative val="0"/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-68.0</c:v>
                </c:pt>
                <c:pt idx="1">
                  <c:v>-61.0</c:v>
                </c:pt>
                <c:pt idx="2">
                  <c:v>-30.0</c:v>
                </c:pt>
                <c:pt idx="3">
                  <c:v>-6.0</c:v>
                </c:pt>
                <c:pt idx="4">
                  <c:v>-36.0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WPE</c:v>
                </c:pt>
              </c:strCache>
            </c:strRef>
          </c:tx>
          <c:invertIfNegative val="0"/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-2.0</c:v>
                </c:pt>
                <c:pt idx="1">
                  <c:v>-2.0</c:v>
                </c:pt>
                <c:pt idx="2">
                  <c:v>-4.0</c:v>
                </c:pt>
                <c:pt idx="3">
                  <c:v>-3.0</c:v>
                </c:pt>
                <c:pt idx="4">
                  <c:v>-2.0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550439816"/>
        <c:axId val="549665448"/>
      </c:barChart>
      <c:lineChart>
        <c:grouping val="stacked"/>
        <c:varyColors val="0"/>
        <c:ser>
          <c:idx val="2"/>
          <c:order val="2"/>
          <c:tx>
            <c:strRef>
              <c:f>Sheet1!$A$7</c:f>
              <c:strCache>
                <c:ptCount val="1"/>
                <c:pt idx="0">
                  <c:v>MFR-National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1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-82.0</c:v>
                </c:pt>
                <c:pt idx="1">
                  <c:v>-73.0</c:v>
                </c:pt>
                <c:pt idx="2">
                  <c:v>-62.0</c:v>
                </c:pt>
                <c:pt idx="3">
                  <c:v>-33.0</c:v>
                </c:pt>
                <c:pt idx="4">
                  <c:v>-59.0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MFR-WPE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-1.0</c:v>
                </c:pt>
                <c:pt idx="3">
                  <c:v>-2.0</c:v>
                </c:pt>
                <c:pt idx="4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0439816"/>
        <c:axId val="549665448"/>
      </c:lineChart>
      <c:catAx>
        <c:axId val="550439816"/>
        <c:scaling>
          <c:orientation val="minMax"/>
        </c:scaling>
        <c:delete val="0"/>
        <c:axPos val="b"/>
        <c:majorTickMark val="out"/>
        <c:minorTickMark val="none"/>
        <c:tickLblPos val="high"/>
        <c:txPr>
          <a:bodyPr/>
          <a:lstStyle/>
          <a:p>
            <a:pPr>
              <a:defRPr sz="1400"/>
            </a:pPr>
            <a:endParaRPr lang="en-US"/>
          </a:p>
        </c:txPr>
        <c:crossAx val="549665448"/>
        <c:crosses val="autoZero"/>
        <c:auto val="1"/>
        <c:lblAlgn val="ctr"/>
        <c:lblOffset val="100"/>
        <c:noMultiLvlLbl val="0"/>
      </c:catAx>
      <c:valAx>
        <c:axId val="549665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04398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Sheet1!$A$15</c:f>
              <c:strCache>
                <c:ptCount val="1"/>
                <c:pt idx="0">
                  <c:v>National</c:v>
                </c:pt>
              </c:strCache>
            </c:strRef>
          </c:tx>
          <c:invertIfNegative val="0"/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-68.0</c:v>
                </c:pt>
                <c:pt idx="1">
                  <c:v>-61.0</c:v>
                </c:pt>
                <c:pt idx="2">
                  <c:v>-30.0</c:v>
                </c:pt>
                <c:pt idx="3">
                  <c:v>-6.0</c:v>
                </c:pt>
                <c:pt idx="4">
                  <c:v>-36.0</c:v>
                </c:pt>
              </c:numCache>
            </c:numRef>
          </c:val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WPE</c:v>
                </c:pt>
              </c:strCache>
            </c:strRef>
          </c:tx>
          <c:invertIfNegative val="0"/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-2.0</c:v>
                </c:pt>
                <c:pt idx="1">
                  <c:v>-2.0</c:v>
                </c:pt>
                <c:pt idx="2">
                  <c:v>-4.0</c:v>
                </c:pt>
                <c:pt idx="3">
                  <c:v>-3.0</c:v>
                </c:pt>
                <c:pt idx="4">
                  <c:v>-2.0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616724840"/>
        <c:axId val="579300984"/>
      </c:barChart>
      <c:lineChart>
        <c:grouping val="stacked"/>
        <c:varyColors val="0"/>
        <c:ser>
          <c:idx val="2"/>
          <c:order val="2"/>
          <c:tx>
            <c:strRef>
              <c:f>Sheet1!$A$17</c:f>
              <c:strCache>
                <c:ptCount val="1"/>
                <c:pt idx="0">
                  <c:v>MFR-National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1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Sheet1!$B$17:$F$17</c:f>
              <c:numCache>
                <c:formatCode>General</c:formatCode>
                <c:ptCount val="5"/>
                <c:pt idx="0">
                  <c:v>-82.0</c:v>
                </c:pt>
                <c:pt idx="1">
                  <c:v>-73.0</c:v>
                </c:pt>
                <c:pt idx="2">
                  <c:v>-62.0</c:v>
                </c:pt>
                <c:pt idx="3">
                  <c:v>-33.0</c:v>
                </c:pt>
                <c:pt idx="4">
                  <c:v>-59.0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Sheet1!$A$18</c:f>
              <c:strCache>
                <c:ptCount val="1"/>
                <c:pt idx="0">
                  <c:v>MFR-WPE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Sheet1!$B$18:$F$18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-1.0</c:v>
                </c:pt>
                <c:pt idx="3">
                  <c:v>-2.0</c:v>
                </c:pt>
                <c:pt idx="4">
                  <c:v>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Sheet1!$A$19</c:f>
              <c:strCache>
                <c:ptCount val="1"/>
                <c:pt idx="0">
                  <c:v>OPT-NAT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Sheet1!$B$19:$F$19</c:f>
              <c:numCache>
                <c:formatCode>General</c:formatCode>
                <c:ptCount val="5"/>
                <c:pt idx="0">
                  <c:v>4.0</c:v>
                </c:pt>
                <c:pt idx="1">
                  <c:v>7.0</c:v>
                </c:pt>
                <c:pt idx="2">
                  <c:v>8.0</c:v>
                </c:pt>
                <c:pt idx="3">
                  <c:v>8.0</c:v>
                </c:pt>
                <c:pt idx="4">
                  <c:v>16.0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Sheet1!$A$20</c:f>
              <c:strCache>
                <c:ptCount val="1"/>
                <c:pt idx="0">
                  <c:v>OPT-WPE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strRef>
              <c:f>Sheet1!$B$4:$F$4</c:f>
              <c:strCache>
                <c:ptCount val="5"/>
                <c:pt idx="0">
                  <c:v>SO2</c:v>
                </c:pt>
                <c:pt idx="1">
                  <c:v>NOX</c:v>
                </c:pt>
                <c:pt idx="2">
                  <c:v>PM2.5</c:v>
                </c:pt>
                <c:pt idx="3">
                  <c:v>NH3</c:v>
                </c:pt>
                <c:pt idx="4">
                  <c:v>NMVOC</c:v>
                </c:pt>
              </c:strCache>
            </c:strRef>
          </c:cat>
          <c:val>
            <c:numRef>
              <c:f>Sheet1!$B$20:$F$20</c:f>
              <c:numCache>
                <c:formatCode>General</c:formatCode>
                <c:ptCount val="5"/>
                <c:pt idx="0">
                  <c:v>-3.0</c:v>
                </c:pt>
                <c:pt idx="1">
                  <c:v>1.0</c:v>
                </c:pt>
                <c:pt idx="2">
                  <c:v>1.0</c:v>
                </c:pt>
                <c:pt idx="3">
                  <c:v>2.0</c:v>
                </c:pt>
                <c:pt idx="4">
                  <c:v>-3.0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6724840"/>
        <c:axId val="579300984"/>
      </c:lineChart>
      <c:catAx>
        <c:axId val="616724840"/>
        <c:scaling>
          <c:orientation val="minMax"/>
        </c:scaling>
        <c:delete val="0"/>
        <c:axPos val="b"/>
        <c:majorTickMark val="out"/>
        <c:minorTickMark val="none"/>
        <c:tickLblPos val="high"/>
        <c:txPr>
          <a:bodyPr/>
          <a:lstStyle/>
          <a:p>
            <a:pPr>
              <a:defRPr sz="1400"/>
            </a:pPr>
            <a:endParaRPr lang="en-US"/>
          </a:p>
        </c:txPr>
        <c:crossAx val="579300984"/>
        <c:crosses val="autoZero"/>
        <c:auto val="1"/>
        <c:lblAlgn val="ctr"/>
        <c:lblOffset val="100"/>
        <c:noMultiLvlLbl val="0"/>
      </c:catAx>
      <c:valAx>
        <c:axId val="579300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6724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50E19-26F9-4584-A0B1-97D510AF73DA}" type="datetimeFigureOut">
              <a:rPr lang="en-GB" smtClean="0"/>
              <a:t>5/11/15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50A07-F11F-479F-AADC-5FD993E5E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4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83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65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DB7A-6B9D-43EB-99E4-A3A9B7B322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1E4B-E836-47DA-945C-0DE12A5EB1F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3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DB7A-6B9D-43EB-99E4-A3A9B7B322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1E4B-E836-47DA-945C-0DE12A5EB1F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solidFill>
                  <a:srgbClr val="002060"/>
                </a:solidFill>
              </a:defRPr>
            </a:lvl1pPr>
            <a:lvl2pPr>
              <a:lnSpc>
                <a:spcPct val="120000"/>
              </a:lnSpc>
              <a:defRPr sz="2400">
                <a:solidFill>
                  <a:srgbClr val="002060"/>
                </a:solidFill>
              </a:defRPr>
            </a:lvl2pPr>
            <a:lvl3pPr>
              <a:lnSpc>
                <a:spcPct val="120000"/>
              </a:lnSpc>
              <a:defRPr sz="2400">
                <a:solidFill>
                  <a:srgbClr val="002060"/>
                </a:solidFill>
              </a:defRPr>
            </a:lvl3pPr>
            <a:lvl4pPr>
              <a:lnSpc>
                <a:spcPct val="120000"/>
              </a:lnSpc>
              <a:defRPr sz="2400">
                <a:solidFill>
                  <a:srgbClr val="002060"/>
                </a:solidFill>
              </a:defRPr>
            </a:lvl4pPr>
            <a:lvl5pPr>
              <a:lnSpc>
                <a:spcPct val="120000"/>
              </a:lnSpc>
              <a:defRPr sz="24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26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09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33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400"/>
            </a:lvl2pPr>
            <a:lvl3pPr>
              <a:lnSpc>
                <a:spcPct val="120000"/>
              </a:lnSpc>
              <a:defRPr sz="2400"/>
            </a:lvl3pPr>
            <a:lvl4pPr>
              <a:lnSpc>
                <a:spcPct val="120000"/>
              </a:lnSpc>
              <a:defRPr sz="2400"/>
            </a:lvl4pPr>
            <a:lvl5pPr>
              <a:lnSpc>
                <a:spcPct val="120000"/>
              </a:lnSpc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400"/>
            </a:lvl2pPr>
            <a:lvl3pPr>
              <a:lnSpc>
                <a:spcPct val="120000"/>
              </a:lnSpc>
              <a:defRPr sz="2400"/>
            </a:lvl3pPr>
            <a:lvl4pPr>
              <a:lnSpc>
                <a:spcPct val="120000"/>
              </a:lnSpc>
              <a:defRPr sz="2400"/>
            </a:lvl4pPr>
            <a:lvl5pPr>
              <a:lnSpc>
                <a:spcPct val="120000"/>
              </a:lnSpc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400"/>
            </a:lvl2pPr>
            <a:lvl3pPr>
              <a:lnSpc>
                <a:spcPct val="120000"/>
              </a:lnSpc>
              <a:defRPr sz="2400"/>
            </a:lvl3pPr>
            <a:lvl4pPr>
              <a:lnSpc>
                <a:spcPct val="120000"/>
              </a:lnSpc>
              <a:defRPr sz="2400"/>
            </a:lvl4pPr>
            <a:lvl5pPr>
              <a:lnSpc>
                <a:spcPct val="120000"/>
              </a:lnSpc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400"/>
            </a:lvl2pPr>
            <a:lvl3pPr>
              <a:lnSpc>
                <a:spcPct val="120000"/>
              </a:lnSpc>
              <a:defRPr sz="2400"/>
            </a:lvl3pPr>
            <a:lvl4pPr>
              <a:lnSpc>
                <a:spcPct val="120000"/>
              </a:lnSpc>
              <a:defRPr sz="2400"/>
            </a:lvl4pPr>
            <a:lvl5pPr>
              <a:lnSpc>
                <a:spcPct val="120000"/>
              </a:lnSpc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59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6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83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0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g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1.jpg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14.xml"/><Relationship Id="rId3" Type="http://schemas.openxmlformats.org/officeDocument/2006/relationships/image" Target="../media/image1.jpg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15.xml"/><Relationship Id="rId3" Type="http://schemas.openxmlformats.org/officeDocument/2006/relationships/image" Target="../media/image1.jpg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theme" Target="../theme/theme16.xml"/><Relationship Id="rId3" Type="http://schemas.openxmlformats.org/officeDocument/2006/relationships/image" Target="../media/image1.jpg"/></Relationships>
</file>

<file path=ppt/slideMasters/_rels/slideMaster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theme" Target="../theme/theme17.xml"/><Relationship Id="rId3" Type="http://schemas.openxmlformats.org/officeDocument/2006/relationships/image" Target="../media/image1.jp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theme" Target="../theme/theme18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/Relationships>
</file>

<file path=ppt/slideMasters/_rels/slideMaster19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Relationship Id="rId3" Type="http://schemas.openxmlformats.org/officeDocument/2006/relationships/image" Target="../media/image2.jpeg"/></Relationships>
</file>

<file path=ppt/slideMasters/_rels/slideMaster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20.xml"/><Relationship Id="rId3" Type="http://schemas.openxmlformats.org/officeDocument/2006/relationships/image" Target="../media/image1.jpg"/></Relationships>
</file>

<file path=ppt/slideMasters/_rels/slideMaster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theme" Target="../theme/theme21.xml"/><Relationship Id="rId3" Type="http://schemas.openxmlformats.org/officeDocument/2006/relationships/image" Target="../media/image1.jpg"/></Relationships>
</file>

<file path=ppt/slideMasters/_rels/slideMaster2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1.jpg"/></Relationships>
</file>

<file path=ppt/slideMasters/_rels/slideMaster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theme" Target="../theme/theme23.xml"/><Relationship Id="rId3" Type="http://schemas.openxmlformats.org/officeDocument/2006/relationships/image" Target="../media/image1.jpg"/></Relationships>
</file>

<file path=ppt/slideMasters/_rels/slideMaster24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1.jpg"/></Relationships>
</file>

<file path=ppt/slideMasters/_rels/slideMaster25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Relationship Id="rId2" Type="http://schemas.openxmlformats.org/officeDocument/2006/relationships/image" Target="../media/image1.jpg"/></Relationships>
</file>

<file path=ppt/slideMasters/_rels/slideMaster26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Relationship Id="rId2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Relationship Id="rId3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theme" Target="../theme/theme5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6.xml"/><Relationship Id="rId3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2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20DB7A-6B9D-43EB-99E4-A3A9B7B32277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5/11/15</a:t>
            </a:fld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84800-6692-4F7A-844A-C16EE7CAB8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, date</a:t>
            </a: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2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84800-6692-4F7A-844A-C16EE7CAB8D0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</a:rPr>
              <a:t>, date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84800-6692-4F7A-844A-C16EE7CAB8D0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</a:rPr>
              <a:t>, date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8" descr="entry-slide-content-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CA0B88-0A52-4D2E-93D1-C5B7E15B7F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 smtClean="0"/>
              <a:t>, date</a:t>
            </a:r>
            <a:endParaRPr lang="en-US" dirty="0"/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/>
              <a:t>5/11/15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84800-6692-4F7A-844A-C16EE7CAB8D0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</a:rPr>
              <a:t>, date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DB7A-6B9D-43EB-99E4-A3A9B7B322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1E4B-E836-47DA-945C-0DE12A5EB1F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5/11/15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klimont@iiasa.ac.a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hyperlink" Target="http://gains.iiasa.ac.a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9772" y="2132856"/>
            <a:ext cx="6920572" cy="1548172"/>
          </a:xfrm>
        </p:spPr>
        <p:txBody>
          <a:bodyPr/>
          <a:lstStyle/>
          <a:p>
            <a:r>
              <a:rPr lang="en-GB" sz="2800" b="1" dirty="0" smtClean="0"/>
              <a:t>GAINS emission projections for the</a:t>
            </a:r>
            <a:br>
              <a:rPr lang="en-GB" sz="2800" b="1" dirty="0" smtClean="0"/>
            </a:br>
            <a:r>
              <a:rPr lang="en-GB" sz="2800" b="1" dirty="0" smtClean="0"/>
              <a:t>EU Clean Air Policy Package</a:t>
            </a:r>
            <a:br>
              <a:rPr lang="en-GB" sz="2800" b="1" dirty="0" smtClean="0"/>
            </a:br>
            <a:r>
              <a:rPr lang="en-GB" sz="2400" i="1" dirty="0" smtClean="0"/>
              <a:t>Work in 2014-2015</a:t>
            </a:r>
            <a:endParaRPr lang="en-GB" sz="2400" dirty="0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6188" y="4113076"/>
            <a:ext cx="6627812" cy="2052228"/>
          </a:xfrm>
        </p:spPr>
        <p:txBody>
          <a:bodyPr/>
          <a:lstStyle/>
          <a:p>
            <a:r>
              <a:rPr lang="en-US" sz="1800" dirty="0"/>
              <a:t>Zbigniew Klimont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>
                <a:hlinkClick r:id="rId2"/>
              </a:rPr>
              <a:t>klimont@iiasa.ac.at</a:t>
            </a:r>
            <a:r>
              <a:rPr lang="en-US" sz="1800" dirty="0" smtClean="0"/>
              <a:t>)  </a:t>
            </a:r>
            <a:endParaRPr lang="en-US" sz="1800" dirty="0"/>
          </a:p>
          <a:p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  <a:p>
            <a:r>
              <a:rPr lang="en-GB" sz="1600" dirty="0"/>
              <a:t>Task Force on </a:t>
            </a:r>
            <a:r>
              <a:rPr lang="en-GB" sz="1600" dirty="0" smtClean="0"/>
              <a:t>Emission Inventories and Projections</a:t>
            </a:r>
            <a:br>
              <a:rPr lang="en-GB" sz="1600" dirty="0" smtClean="0"/>
            </a:br>
            <a:r>
              <a:rPr lang="en-GB" sz="1600" dirty="0" smtClean="0"/>
              <a:t>Projection Expert Panel Meeting</a:t>
            </a:r>
            <a:br>
              <a:rPr lang="en-GB" sz="1600" dirty="0" smtClean="0"/>
            </a:br>
            <a:r>
              <a:rPr lang="en-GB" sz="1600" dirty="0" smtClean="0"/>
              <a:t>Milan, Italy, May 11-12, </a:t>
            </a:r>
            <a:r>
              <a:rPr lang="en-US" sz="1600" dirty="0" smtClean="0"/>
              <a:t>2015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268760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Different activity projections</a:t>
            </a:r>
          </a:p>
          <a:p>
            <a:pPr lvl="0">
              <a:spcBef>
                <a:spcPts val="120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Already agreed legislation (e.g., S</a:t>
            </a:r>
            <a:r>
              <a:rPr lang="en-GB" sz="2400" dirty="0" err="1" smtClean="0">
                <a:solidFill>
                  <a:srgbClr val="002060"/>
                </a:solidFill>
              </a:rPr>
              <a:t>tage</a:t>
            </a:r>
            <a:r>
              <a:rPr lang="en-GB" sz="2400" dirty="0" smtClean="0">
                <a:solidFill>
                  <a:srgbClr val="002060"/>
                </a:solidFill>
              </a:rPr>
              <a:t> IV for non—road machinery) not always taken into account in national projections</a:t>
            </a:r>
            <a:endParaRPr lang="en-GB" sz="2400" dirty="0">
              <a:solidFill>
                <a:srgbClr val="002060"/>
              </a:solidFill>
            </a:endParaRPr>
          </a:p>
          <a:p>
            <a:pPr lvl="0">
              <a:spcBef>
                <a:spcPts val="1200"/>
              </a:spcBef>
            </a:pPr>
            <a:r>
              <a:rPr lang="en-GB" sz="2400" dirty="0" smtClean="0">
                <a:solidFill>
                  <a:srgbClr val="002060"/>
                </a:solidFill>
              </a:rPr>
              <a:t>Different assumptions </a:t>
            </a:r>
            <a:r>
              <a:rPr lang="en-GB" sz="2400" dirty="0">
                <a:solidFill>
                  <a:srgbClr val="002060"/>
                </a:solidFill>
              </a:rPr>
              <a:t>on the effectiveness </a:t>
            </a:r>
            <a:r>
              <a:rPr lang="en-GB" sz="2400" dirty="0" smtClean="0">
                <a:solidFill>
                  <a:srgbClr val="002060"/>
                </a:solidFill>
              </a:rPr>
              <a:t>of Euro </a:t>
            </a:r>
            <a:r>
              <a:rPr lang="en-GB" sz="2400" dirty="0">
                <a:solidFill>
                  <a:srgbClr val="002060"/>
                </a:solidFill>
              </a:rPr>
              <a:t>6, </a:t>
            </a:r>
            <a:r>
              <a:rPr lang="en-GB" sz="2400" dirty="0" smtClean="0">
                <a:solidFill>
                  <a:srgbClr val="002060"/>
                </a:solidFill>
              </a:rPr>
              <a:t/>
            </a:r>
            <a:br>
              <a:rPr lang="en-GB" sz="2400" dirty="0" smtClean="0">
                <a:solidFill>
                  <a:srgbClr val="002060"/>
                </a:solidFill>
              </a:rPr>
            </a:br>
            <a:r>
              <a:rPr lang="en-GB" sz="2400" dirty="0" smtClean="0">
                <a:solidFill>
                  <a:srgbClr val="002060"/>
                </a:solidFill>
              </a:rPr>
              <a:t>the timing of introduction, and the turnover </a:t>
            </a:r>
            <a:r>
              <a:rPr lang="en-GB" sz="2400" dirty="0">
                <a:solidFill>
                  <a:srgbClr val="002060"/>
                </a:solidFill>
              </a:rPr>
              <a:t>rate of the vehicle stock </a:t>
            </a:r>
            <a:endParaRPr lang="en-GB" sz="2400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en-GB" sz="2400" dirty="0" smtClean="0">
                <a:solidFill>
                  <a:srgbClr val="002060"/>
                </a:solidFill>
              </a:rPr>
              <a:t>Many countries </a:t>
            </a:r>
            <a:r>
              <a:rPr lang="en-GB" sz="2400" dirty="0">
                <a:solidFill>
                  <a:srgbClr val="002060"/>
                </a:solidFill>
              </a:rPr>
              <a:t>assume no change in average emission factors </a:t>
            </a:r>
            <a:r>
              <a:rPr lang="en-GB" sz="2400" dirty="0" smtClean="0">
                <a:solidFill>
                  <a:srgbClr val="002060"/>
                </a:solidFill>
              </a:rPr>
              <a:t>from the </a:t>
            </a:r>
            <a:r>
              <a:rPr lang="en-GB" sz="2400" dirty="0">
                <a:solidFill>
                  <a:srgbClr val="002060"/>
                </a:solidFill>
              </a:rPr>
              <a:t>ongoing renewal of </a:t>
            </a:r>
            <a:r>
              <a:rPr lang="en-GB" sz="2400" dirty="0" smtClean="0">
                <a:solidFill>
                  <a:srgbClr val="002060"/>
                </a:solidFill>
              </a:rPr>
              <a:t>installations (e.g., for residential </a:t>
            </a:r>
            <a:r>
              <a:rPr lang="en-GB" sz="2400" dirty="0">
                <a:solidFill>
                  <a:srgbClr val="002060"/>
                </a:solidFill>
              </a:rPr>
              <a:t>combustion </a:t>
            </a:r>
            <a:r>
              <a:rPr lang="en-GB" sz="2400" dirty="0" smtClean="0">
                <a:solidFill>
                  <a:srgbClr val="002060"/>
                </a:solidFill>
              </a:rPr>
              <a:t>and the solvents sector) </a:t>
            </a:r>
          </a:p>
          <a:p>
            <a:pPr>
              <a:spcBef>
                <a:spcPts val="1200"/>
              </a:spcBef>
            </a:pPr>
            <a:r>
              <a:rPr lang="en-GB" sz="2400" dirty="0" smtClean="0">
                <a:solidFill>
                  <a:srgbClr val="002060"/>
                </a:solidFill>
              </a:rPr>
              <a:t>Some countries assume fixed relation between GDP and (the quantity </a:t>
            </a:r>
            <a:r>
              <a:rPr lang="en-GB" sz="2400" dirty="0">
                <a:solidFill>
                  <a:srgbClr val="002060"/>
                </a:solidFill>
              </a:rPr>
              <a:t>of) personal products containing solvents (</a:t>
            </a:r>
            <a:r>
              <a:rPr lang="en-GB" sz="2400" dirty="0" smtClean="0">
                <a:solidFill>
                  <a:srgbClr val="002060"/>
                </a:solidFill>
              </a:rPr>
              <a:t>hairsprays </a:t>
            </a:r>
            <a:r>
              <a:rPr lang="en-GB" sz="2400" dirty="0" err="1" smtClean="0">
                <a:solidFill>
                  <a:srgbClr val="002060"/>
                </a:solidFill>
              </a:rPr>
              <a:t>etc</a:t>
            </a:r>
            <a:r>
              <a:rPr lang="en-GB" sz="2400" dirty="0" smtClean="0">
                <a:solidFill>
                  <a:srgbClr val="002060"/>
                </a:solidFill>
              </a:rPr>
              <a:t>), </a:t>
            </a:r>
            <a:r>
              <a:rPr lang="en-GB" sz="2400" dirty="0">
                <a:solidFill>
                  <a:srgbClr val="002060"/>
                </a:solidFill>
              </a:rPr>
              <a:t>GAINS assumes </a:t>
            </a:r>
            <a:r>
              <a:rPr lang="en-GB" sz="2400" dirty="0" smtClean="0">
                <a:solidFill>
                  <a:srgbClr val="002060"/>
                </a:solidFill>
              </a:rPr>
              <a:t>saturation </a:t>
            </a:r>
            <a:r>
              <a:rPr lang="en-GB" sz="2400" dirty="0">
                <a:solidFill>
                  <a:srgbClr val="002060"/>
                </a:solidFill>
              </a:rPr>
              <a:t>at high income </a:t>
            </a:r>
            <a:r>
              <a:rPr lang="en-GB" sz="2400" dirty="0" smtClean="0">
                <a:solidFill>
                  <a:srgbClr val="002060"/>
                </a:solidFill>
              </a:rPr>
              <a:t>levels.</a:t>
            </a:r>
            <a:endParaRPr lang="en-GB" sz="2400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52636"/>
            <a:ext cx="8229600" cy="1143000"/>
          </a:xfrm>
        </p:spPr>
        <p:txBody>
          <a:bodyPr/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Frequent </a:t>
            </a:r>
            <a:r>
              <a:rPr lang="en-GB" sz="2800" b="1" dirty="0">
                <a:solidFill>
                  <a:srgbClr val="002060"/>
                </a:solidFill>
              </a:rPr>
              <a:t>reasons for </a:t>
            </a:r>
            <a:r>
              <a:rPr lang="en-GB" sz="2800" b="1" dirty="0" smtClean="0">
                <a:solidFill>
                  <a:srgbClr val="002060"/>
                </a:solidFill>
              </a:rPr>
              <a:t>differences of </a:t>
            </a:r>
            <a:br>
              <a:rPr lang="en-GB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(baseline</a:t>
            </a:r>
            <a:r>
              <a:rPr lang="en-US" sz="2800" b="1" dirty="0" smtClean="0">
                <a:solidFill>
                  <a:srgbClr val="002060"/>
                </a:solidFill>
              </a:rPr>
              <a:t>) emission projections for 2030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2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52525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Many MS have different perspectives on the future evolution of economic activities, energy use, transport demand and agricultural activities.</a:t>
            </a:r>
            <a:br>
              <a:rPr lang="en-US" sz="2400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19 Member </a:t>
            </a:r>
            <a:r>
              <a:rPr lang="en-US" sz="2400" dirty="0">
                <a:solidFill>
                  <a:srgbClr val="002060"/>
                </a:solidFill>
              </a:rPr>
              <a:t>States provided (partial) national projections; </a:t>
            </a:r>
            <a:br>
              <a:rPr lang="en-US" sz="2400" dirty="0">
                <a:solidFill>
                  <a:srgbClr val="002060"/>
                </a:solidFill>
              </a:rPr>
            </a:br>
            <a:endParaRPr lang="en-GB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International consistency of national projections should be assessed.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2060"/>
                </a:solidFill>
              </a:rPr>
              <a:t>Projections of future activities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6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Examples of national livestock projections against CAPRI model used in WEP, 2014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1560912"/>
            <a:ext cx="7668852" cy="4931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691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262088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Activity projections (higher activity levels than assumed in PRIMES/CAPRI)</a:t>
            </a:r>
            <a:br>
              <a:rPr lang="en-US" sz="2400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rgbClr val="002060"/>
              </a:solidFill>
            </a:endParaRPr>
          </a:p>
          <a:p>
            <a:pPr lvl="0">
              <a:spcBef>
                <a:spcPts val="1200"/>
              </a:spcBef>
            </a:pPr>
            <a:r>
              <a:rPr lang="en-GB" sz="2400" dirty="0" smtClean="0">
                <a:solidFill>
                  <a:srgbClr val="002060"/>
                </a:solidFill>
              </a:rPr>
              <a:t>Enforcement </a:t>
            </a:r>
            <a:r>
              <a:rPr lang="en-GB" sz="2400" dirty="0">
                <a:solidFill>
                  <a:srgbClr val="002060"/>
                </a:solidFill>
              </a:rPr>
              <a:t>of the (already existing) ban of agricultural waste burning </a:t>
            </a:r>
            <a:r>
              <a:rPr lang="en-GB" sz="2400" dirty="0" smtClean="0">
                <a:solidFill>
                  <a:srgbClr val="002060"/>
                </a:solidFill>
              </a:rPr>
              <a:t>is considered as unrealistic in some MS</a:t>
            </a:r>
            <a:br>
              <a:rPr lang="en-GB" sz="2400" dirty="0" smtClean="0">
                <a:solidFill>
                  <a:srgbClr val="002060"/>
                </a:solidFill>
              </a:rPr>
            </a:br>
            <a:endParaRPr lang="en-GB" sz="2400" dirty="0" smtClean="0">
              <a:solidFill>
                <a:srgbClr val="002060"/>
              </a:solidFill>
            </a:endParaRPr>
          </a:p>
          <a:p>
            <a:pPr lvl="0">
              <a:spcBef>
                <a:spcPts val="120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Different expectations for the </a:t>
            </a:r>
            <a:r>
              <a:rPr lang="en-US" sz="2400" dirty="0" err="1" smtClean="0">
                <a:solidFill>
                  <a:srgbClr val="002060"/>
                </a:solidFill>
              </a:rPr>
              <a:t>Ecodesign</a:t>
            </a:r>
            <a:r>
              <a:rPr lang="en-US" sz="2400" dirty="0" smtClean="0">
                <a:solidFill>
                  <a:srgbClr val="002060"/>
                </a:solidFill>
              </a:rPr>
              <a:t> directive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– new standards as of 2022</a:t>
            </a:r>
            <a:br>
              <a:rPr lang="en-US" sz="2400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Future mitigation potentials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9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Comparison of optimized reduction commitments considering national projections and the WPE2014 scenarios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(relative to 2005) </a:t>
            </a:r>
            <a:endParaRPr lang="en-US" sz="24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707183"/>
              </p:ext>
            </p:extLst>
          </p:nvPr>
        </p:nvGraphicFramePr>
        <p:xfrm>
          <a:off x="971600" y="1556792"/>
          <a:ext cx="73088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2037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Comparison of optimized reduction commitments considering national projections and the WPE2014 scenarios</a:t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(relative to 2005) 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048110"/>
              </p:ext>
            </p:extLst>
          </p:nvPr>
        </p:nvGraphicFramePr>
        <p:xfrm>
          <a:off x="1293242" y="1563303"/>
          <a:ext cx="7380820" cy="507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057973"/>
              </p:ext>
            </p:extLst>
          </p:nvPr>
        </p:nvGraphicFramePr>
        <p:xfrm>
          <a:off x="1295636" y="1556792"/>
          <a:ext cx="7380820" cy="507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907704" y="4365104"/>
            <a:ext cx="72008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59832" y="3320988"/>
            <a:ext cx="72008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75956" y="2600908"/>
            <a:ext cx="72008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2080" y="2204864"/>
            <a:ext cx="72008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408204" y="3212976"/>
            <a:ext cx="72008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560332" y="5121188"/>
            <a:ext cx="216024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776356" y="4977172"/>
            <a:ext cx="1255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Achieved by2012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1649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Comparison of optimized reduction commitments considering national projections and the WPE2014 scenarios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(relative to 2005)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933929"/>
              </p:ext>
            </p:extLst>
          </p:nvPr>
        </p:nvGraphicFramePr>
        <p:xfrm>
          <a:off x="431540" y="1952836"/>
          <a:ext cx="8460939" cy="2527208"/>
        </p:xfrm>
        <a:graphic>
          <a:graphicData uri="http://schemas.openxmlformats.org/drawingml/2006/table">
            <a:tbl>
              <a:tblPr/>
              <a:tblGrid>
                <a:gridCol w="851040"/>
                <a:gridCol w="1129121"/>
                <a:gridCol w="925693"/>
                <a:gridCol w="661608"/>
                <a:gridCol w="1652622"/>
                <a:gridCol w="727863"/>
                <a:gridCol w="661608"/>
                <a:gridCol w="1851384"/>
              </a:tblGrid>
              <a:tr h="2729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52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WPE 2014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52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NATIONAL PROJECTIONS</a:t>
                      </a:r>
                      <a:endParaRPr lang="en-US" sz="1800" dirty="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B52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WPE 2014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B52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54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Re-optimized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CLE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MTFR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Average margin of the re-optimized scenario to MTFR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CLE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MTFR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Average margin of the re-optimized scenario to MTFR</a:t>
                      </a:r>
                      <a:endParaRPr lang="en-US" sz="18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616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SO</a:t>
                      </a:r>
                      <a:r>
                        <a:rPr lang="en-GB" sz="1800" baseline="-250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2</a:t>
                      </a:r>
                      <a:r>
                        <a:rPr lang="en-GB" sz="18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 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-78%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-68%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-82%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+4%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-70%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-82%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+5%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</a:tr>
              <a:tr h="2616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NO</a:t>
                      </a:r>
                      <a:r>
                        <a:rPr lang="en-GB" sz="1800" baseline="-250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x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-66%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-61%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-73%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+9%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-63%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-73%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+9%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</a:tr>
              <a:tr h="2616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PM2.5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-55%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-30%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-62%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+10%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-34%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-63%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+12%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</a:tr>
              <a:tr h="2616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NH</a:t>
                      </a:r>
                      <a:r>
                        <a:rPr lang="en-GB" sz="1800" baseline="-250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3</a:t>
                      </a:r>
                      <a:r>
                        <a:rPr lang="en-GB" sz="18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 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-27%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-33%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+17%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-9%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-35%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+22%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E2FA"/>
                    </a:solidFill>
                  </a:tcPr>
                </a:tc>
              </a:tr>
              <a:tr h="2729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B5294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VOC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-43%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-36%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-59%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+26%</a:t>
                      </a:r>
                      <a:endParaRPr lang="en-US" sz="2400" dirty="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-38%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-59%</a:t>
                      </a:r>
                      <a:endParaRPr lang="en-US" sz="240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+27%</a:t>
                      </a:r>
                      <a:endParaRPr lang="en-US" sz="2400" dirty="0">
                        <a:solidFill>
                          <a:srgbClr val="0B5294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2F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833055"/>
            <a:ext cx="7615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 EU countries provided national projections that were implemented in GAINS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6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3268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The updated proposal for 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National Emission Ceilings in 2030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(EU-28, emissions relative to 2005)</a:t>
            </a:r>
            <a:endParaRPr lang="en-GB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967135"/>
              </p:ext>
            </p:extLst>
          </p:nvPr>
        </p:nvGraphicFramePr>
        <p:xfrm>
          <a:off x="575556" y="2240868"/>
          <a:ext cx="8036096" cy="415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"/>
                <a:gridCol w="1116124"/>
                <a:gridCol w="1512169"/>
                <a:gridCol w="1512169"/>
                <a:gridCol w="1512169"/>
                <a:gridCol w="1512169"/>
              </a:tblGrid>
              <a:tr h="62638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Batang"/>
                          <a:cs typeface="Times New Roman"/>
                        </a:rPr>
                        <a:t>2012</a:t>
                      </a:r>
                      <a:endParaRPr lang="en-GB" sz="2000" dirty="0"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Batang"/>
                          <a:cs typeface="Times New Roman"/>
                        </a:rPr>
                        <a:t>Original Commission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Batang"/>
                          <a:cs typeface="Times New Roman"/>
                        </a:rPr>
                        <a:t> proposal for 2030</a:t>
                      </a:r>
                      <a:endParaRPr lang="en-GB" sz="2000" dirty="0"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Batang"/>
                          <a:cs typeface="Times New Roman"/>
                        </a:rPr>
                        <a:t>WPE update</a:t>
                      </a:r>
                      <a:br>
                        <a:rPr lang="en-US" sz="2000" dirty="0" smtClean="0">
                          <a:effectLst/>
                          <a:latin typeface="Calibri"/>
                          <a:ea typeface="Batang"/>
                          <a:cs typeface="Times New Roman"/>
                        </a:rPr>
                      </a:br>
                      <a:endParaRPr lang="en-GB" sz="2000" dirty="0"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749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20492" marR="20492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20492" marR="204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Baseline</a:t>
                      </a: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 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Batang"/>
                          <a:cs typeface="Times New Roman"/>
                        </a:rPr>
                        <a:t>Proposal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Batang"/>
                          <a:cs typeface="Times New Roman"/>
                        </a:rPr>
                        <a:t>Baseline</a:t>
                      </a: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Batang"/>
                          <a:cs typeface="Times New Roman"/>
                        </a:rPr>
                        <a:t> 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Batang"/>
                          <a:cs typeface="Times New Roman"/>
                        </a:rPr>
                        <a:t>Proposal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786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SO</a:t>
                      </a:r>
                      <a:r>
                        <a:rPr lang="en-GB" sz="2000" baseline="-250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72000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-48%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-73%</a:t>
                      </a: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-81%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-74%</a:t>
                      </a:r>
                      <a:endParaRPr lang="en-GB" sz="2000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-81%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</a:tr>
              <a:tr h="56786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NO</a:t>
                      </a:r>
                      <a:r>
                        <a:rPr lang="en-GB" sz="2000" baseline="-250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x</a:t>
                      </a:r>
                    </a:p>
                  </a:txBody>
                  <a:tcPr marL="72000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-27%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-65%</a:t>
                      </a:r>
                    </a:p>
                  </a:txBody>
                  <a:tcPr marL="20492" marR="2049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-69%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-63%</a:t>
                      </a:r>
                      <a:endParaRPr lang="en-GB" sz="2000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-65%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</a:tr>
              <a:tr h="56786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PM2.5</a:t>
                      </a:r>
                    </a:p>
                  </a:txBody>
                  <a:tcPr marL="72000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-12%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-27%</a:t>
                      </a:r>
                    </a:p>
                  </a:txBody>
                  <a:tcPr marL="20492" marR="2049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-51%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-32%</a:t>
                      </a:r>
                      <a:endParaRPr lang="en-GB" sz="2000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-54%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</a:tr>
              <a:tr h="56786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NH</a:t>
                      </a:r>
                      <a:r>
                        <a:rPr lang="en-GB" sz="2000" baseline="-250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72000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-5%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-7%</a:t>
                      </a:r>
                    </a:p>
                  </a:txBody>
                  <a:tcPr marL="20492" marR="2049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-27%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-8%</a:t>
                      </a:r>
                      <a:endParaRPr lang="en-GB" sz="2000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-25%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</a:tr>
              <a:tr h="56786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VOC</a:t>
                      </a:r>
                    </a:p>
                  </a:txBody>
                  <a:tcPr marL="72000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-24%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-41%</a:t>
                      </a:r>
                    </a:p>
                  </a:txBody>
                  <a:tcPr marL="20492" marR="2049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-50%</a:t>
                      </a:r>
                      <a:endParaRPr lang="en-GB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-40%</a:t>
                      </a:r>
                      <a:endParaRPr lang="en-GB" sz="2000" i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Batang"/>
                          <a:cs typeface="Calibri"/>
                        </a:rPr>
                        <a:t>-46%</a:t>
                      </a:r>
                      <a:endParaRPr lang="en-GB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20492" marR="2049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12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Conclusions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268760"/>
            <a:ext cx="8229600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Overwhelming participation of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all MS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 bilateral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consultations, very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constructive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attitude.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The emission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reduction requirements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proposed by the Commission remain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technically feasible for the PRIMES 2013 REFERENCE scenario (with one exception).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Updated NECs have been produced for WPE; costs decline by one third. The new ceilings are feasible also for the national projections (with one exception)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Quality and international consistency of emission inventories is critical for cost-effectiveness approach. 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Are current quality control procedures sufficient?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86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TSAP </a:t>
            </a:r>
            <a:r>
              <a:rPr lang="en-US" dirty="0" smtClean="0"/>
              <a:t>related work </a:t>
            </a:r>
            <a:r>
              <a:rPr lang="en-US" dirty="0" smtClean="0"/>
              <a:t>in 2014/15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analyses for Working Party on Environment (WPE)</a:t>
            </a:r>
            <a:br>
              <a:rPr lang="en-US" dirty="0" smtClean="0"/>
            </a:br>
            <a:r>
              <a:rPr lang="en-US" dirty="0" smtClean="0"/>
              <a:t>of the European Council:</a:t>
            </a:r>
          </a:p>
          <a:p>
            <a:pPr lvl="1"/>
            <a:r>
              <a:rPr lang="en-US" dirty="0" smtClean="0"/>
              <a:t>Incorporation of new statistical information</a:t>
            </a:r>
          </a:p>
          <a:p>
            <a:pPr lvl="1"/>
            <a:r>
              <a:rPr lang="en-US" dirty="0" smtClean="0"/>
              <a:t>Updated NEC proposal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the European Parliament:</a:t>
            </a:r>
          </a:p>
          <a:p>
            <a:pPr lvl="1"/>
            <a:r>
              <a:rPr lang="en-US" dirty="0" smtClean="0"/>
              <a:t>Interactions with recent climate policy decisions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35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524" y="274638"/>
            <a:ext cx="8568952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Contributions to the emission reductions of the 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re-optimized scenario meeting CAPP targets [WPE, 2014]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(relative </a:t>
            </a:r>
            <a:r>
              <a:rPr lang="en-US" sz="2400" dirty="0">
                <a:solidFill>
                  <a:srgbClr val="002060"/>
                </a:solidFill>
              </a:rPr>
              <a:t>to 2005 emissions)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484784"/>
            <a:ext cx="8208912" cy="5146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372200" y="6417332"/>
            <a:ext cx="2586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</a:t>
            </a:r>
            <a:r>
              <a:rPr lang="en-US" sz="1400" dirty="0" smtClean="0"/>
              <a:t>: GAINS model – TSAP #16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083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Objectives of bilateral consultations with MS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conducted under the auspices of the WPE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705113"/>
            <a:ext cx="8229600" cy="4025044"/>
          </a:xfrm>
        </p:spPr>
        <p:txBody>
          <a:bodyPr>
            <a:no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Eliminate </a:t>
            </a:r>
            <a:r>
              <a:rPr lang="en-GB" dirty="0">
                <a:solidFill>
                  <a:srgbClr val="002060"/>
                </a:solidFill>
              </a:rPr>
              <a:t>potential misunderstandings 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(</a:t>
            </a:r>
            <a:r>
              <a:rPr lang="en-GB" dirty="0">
                <a:solidFill>
                  <a:srgbClr val="002060"/>
                </a:solidFill>
              </a:rPr>
              <a:t>e.g., in model results, input data, or national statistics</a:t>
            </a:r>
            <a:r>
              <a:rPr lang="en-GB" dirty="0" smtClean="0">
                <a:solidFill>
                  <a:srgbClr val="002060"/>
                </a:solidFill>
              </a:rPr>
              <a:t>)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Spot </a:t>
            </a:r>
            <a:r>
              <a:rPr lang="en-GB" dirty="0">
                <a:solidFill>
                  <a:srgbClr val="002060"/>
                </a:solidFill>
              </a:rPr>
              <a:t>and correct obvious mistakes in input </a:t>
            </a:r>
            <a:r>
              <a:rPr lang="en-GB" dirty="0" smtClean="0">
                <a:solidFill>
                  <a:srgbClr val="002060"/>
                </a:solidFill>
              </a:rPr>
              <a:t>data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>
                <a:solidFill>
                  <a:srgbClr val="002060"/>
                </a:solidFill>
              </a:rPr>
              <a:t>Identify </a:t>
            </a:r>
            <a:r>
              <a:rPr lang="en-GB" dirty="0">
                <a:solidFill>
                  <a:srgbClr val="002060"/>
                </a:solidFill>
              </a:rPr>
              <a:t>differences in perspectives on future development, 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and </a:t>
            </a:r>
            <a:r>
              <a:rPr lang="en-GB" dirty="0">
                <a:solidFill>
                  <a:srgbClr val="002060"/>
                </a:solidFill>
              </a:rPr>
              <a:t>assess their relevance on overall outcomes 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(</a:t>
            </a:r>
            <a:r>
              <a:rPr lang="en-GB" dirty="0">
                <a:solidFill>
                  <a:srgbClr val="002060"/>
                </a:solidFill>
              </a:rPr>
              <a:t>i.e., national emission ceilings or relative changes in emissions </a:t>
            </a:r>
            <a:r>
              <a:rPr lang="en-GB" dirty="0" smtClean="0">
                <a:solidFill>
                  <a:srgbClr val="002060"/>
                </a:solidFill>
              </a:rPr>
              <a:t>over </a:t>
            </a:r>
            <a:r>
              <a:rPr lang="en-GB" dirty="0">
                <a:solidFill>
                  <a:srgbClr val="002060"/>
                </a:solidFill>
              </a:rPr>
              <a:t>time</a:t>
            </a:r>
            <a:r>
              <a:rPr lang="en-GB" dirty="0" smtClean="0">
                <a:solidFill>
                  <a:srgbClr val="002060"/>
                </a:solidFill>
              </a:rPr>
              <a:t>)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Summarize and report to Commission and Member States</a:t>
            </a:r>
            <a:endParaRPr lang="en-GB" dirty="0">
              <a:solidFill>
                <a:srgbClr val="002060"/>
              </a:solidFill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6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Bilateral consultations with all 28 MS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60851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Bilateral contacts with all 28 Member States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24 meetings at IIASA, 1 video-conference,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3 MS via e-mail exchange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More than 110 experts involved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Completed in July 2014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Results were incorporated into GAINS thereafter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Minutes of meetings provided in updated </a:t>
            </a:r>
            <a:r>
              <a:rPr lang="en-US" dirty="0" smtClean="0">
                <a:solidFill>
                  <a:srgbClr val="002060"/>
                </a:solidFill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eport TSAP #</a:t>
            </a:r>
            <a:r>
              <a:rPr lang="en-US" dirty="0" smtClean="0">
                <a:solidFill>
                  <a:srgbClr val="002060"/>
                </a:solidFill>
              </a:rPr>
              <a:t>13 </a:t>
            </a:r>
            <a:r>
              <a:rPr lang="en-US" baseline="30000" dirty="0" smtClean="0">
                <a:solidFill>
                  <a:srgbClr val="002060"/>
                </a:solidFill>
              </a:rPr>
              <a:t>1</a:t>
            </a:r>
            <a:r>
              <a:rPr lang="en-US" baseline="30000" dirty="0" smtClean="0">
                <a:solidFill>
                  <a:srgbClr val="002060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Implementation in GAINS documented in TSAP </a:t>
            </a:r>
            <a:r>
              <a:rPr lang="en-US" dirty="0" smtClean="0">
                <a:solidFill>
                  <a:srgbClr val="002060"/>
                </a:solidFill>
              </a:rPr>
              <a:t>#14, #16 </a:t>
            </a:r>
            <a:r>
              <a:rPr lang="en-US" baseline="30000" dirty="0">
                <a:solidFill>
                  <a:srgbClr val="002060"/>
                </a:solidFill>
              </a:rPr>
              <a:t>1)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227449"/>
            <a:ext cx="7903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 dirty="0" smtClean="0"/>
              <a:t>1) </a:t>
            </a:r>
            <a:r>
              <a:rPr lang="en-US" sz="1600" dirty="0" smtClean="0"/>
              <a:t>The reports available from the GAINS web:  </a:t>
            </a:r>
            <a:r>
              <a:rPr lang="en-US" sz="1600" dirty="0" smtClean="0">
                <a:hlinkClick r:id="rId2"/>
              </a:rPr>
              <a:t>http://gains.iiasa.ac.at</a:t>
            </a:r>
            <a:r>
              <a:rPr lang="en-US" sz="1600" dirty="0" smtClean="0"/>
              <a:t> (see Policy applications)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62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38" y="152636"/>
            <a:ext cx="8229600" cy="1143000"/>
          </a:xfrm>
        </p:spPr>
        <p:txBody>
          <a:bodyPr/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Changes in emission </a:t>
            </a:r>
            <a:r>
              <a:rPr lang="en-GB" sz="2800" b="1" dirty="0">
                <a:solidFill>
                  <a:srgbClr val="002060"/>
                </a:solidFill>
              </a:rPr>
              <a:t>inventories </a:t>
            </a:r>
            <a:r>
              <a:rPr lang="en-GB" sz="2800" b="1" dirty="0" smtClean="0">
                <a:solidFill>
                  <a:srgbClr val="002060"/>
                </a:solidFill>
              </a:rPr>
              <a:t>for 2005 between 2012 and </a:t>
            </a:r>
            <a:r>
              <a:rPr lang="en-GB" sz="2800" b="1" dirty="0">
                <a:solidFill>
                  <a:srgbClr val="002060"/>
                </a:solidFill>
              </a:rPr>
              <a:t>2014 submissions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1664804"/>
            <a:ext cx="3004405" cy="449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747" y="1676200"/>
            <a:ext cx="2996783" cy="448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098" y="1664805"/>
            <a:ext cx="3004406" cy="449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72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38" y="152636"/>
            <a:ext cx="8229600" cy="1143000"/>
          </a:xfrm>
        </p:spPr>
        <p:txBody>
          <a:bodyPr/>
          <a:lstStyle/>
          <a:p>
            <a:r>
              <a:rPr lang="en-GB" sz="2800" b="1" dirty="0">
                <a:solidFill>
                  <a:srgbClr val="002060"/>
                </a:solidFill>
              </a:rPr>
              <a:t>Changes in emission inventories for 2005 between 2012 and 2014 submissions</a:t>
            </a:r>
            <a:endParaRPr lang="en-GB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3096343" cy="46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1628800"/>
            <a:ext cx="3096343" cy="46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26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Frequent </a:t>
            </a:r>
            <a:r>
              <a:rPr lang="en-GB" sz="2800" b="1" dirty="0">
                <a:solidFill>
                  <a:srgbClr val="002060"/>
                </a:solidFill>
              </a:rPr>
              <a:t>reasons for </a:t>
            </a:r>
            <a:r>
              <a:rPr lang="en-GB" sz="2800" b="1" dirty="0" smtClean="0">
                <a:solidFill>
                  <a:srgbClr val="002060"/>
                </a:solidFill>
              </a:rPr>
              <a:t>discrepancies of </a:t>
            </a:r>
            <a:br>
              <a:rPr lang="en-GB" sz="2800" b="1" dirty="0" smtClean="0">
                <a:solidFill>
                  <a:srgbClr val="002060"/>
                </a:solidFill>
              </a:rPr>
            </a:br>
            <a:r>
              <a:rPr lang="en-GB" sz="2800" b="1" dirty="0" smtClean="0">
                <a:solidFill>
                  <a:srgbClr val="002060"/>
                </a:solidFill>
              </a:rPr>
              <a:t>2005 emission inventories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2849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2060"/>
                </a:solidFill>
              </a:rPr>
              <a:t>Differences in source </a:t>
            </a:r>
            <a:r>
              <a:rPr lang="en-US" sz="2200" dirty="0" smtClean="0">
                <a:solidFill>
                  <a:srgbClr val="002060"/>
                </a:solidFill>
              </a:rPr>
              <a:t>coverage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i="1" dirty="0" smtClean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(e.g., agricultural soils, burning of agricultural waste, etc</a:t>
            </a:r>
            <a:r>
              <a:rPr lang="en-US" i="1" dirty="0" smtClean="0">
                <a:solidFill>
                  <a:srgbClr val="002060"/>
                </a:solidFill>
              </a:rPr>
              <a:t>.).</a:t>
            </a:r>
            <a:endParaRPr lang="en-GB" i="1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2060"/>
                </a:solidFill>
              </a:rPr>
              <a:t>Different inventory methods for some sources (PM2.5, NH</a:t>
            </a:r>
            <a:r>
              <a:rPr lang="en-US" sz="2200" baseline="-25000" dirty="0">
                <a:solidFill>
                  <a:srgbClr val="002060"/>
                </a:solidFill>
              </a:rPr>
              <a:t>3</a:t>
            </a:r>
            <a:r>
              <a:rPr lang="en-US" sz="2200" dirty="0">
                <a:solidFill>
                  <a:srgbClr val="002060"/>
                </a:solidFill>
              </a:rPr>
              <a:t>)</a:t>
            </a:r>
            <a:br>
              <a:rPr lang="en-US" sz="2200" dirty="0">
                <a:solidFill>
                  <a:srgbClr val="002060"/>
                </a:solidFill>
              </a:rPr>
            </a:br>
            <a:r>
              <a:rPr lang="en-US" i="1" dirty="0">
                <a:solidFill>
                  <a:srgbClr val="002060"/>
                </a:solidFill>
              </a:rPr>
              <a:t>(GAINS uses </a:t>
            </a:r>
            <a:r>
              <a:rPr lang="en-US" i="1" dirty="0" smtClean="0">
                <a:solidFill>
                  <a:srgbClr val="002060"/>
                </a:solidFill>
              </a:rPr>
              <a:t>principally Tier </a:t>
            </a:r>
            <a:r>
              <a:rPr lang="en-US" i="1" dirty="0">
                <a:solidFill>
                  <a:srgbClr val="002060"/>
                </a:solidFill>
              </a:rPr>
              <a:t>2 </a:t>
            </a:r>
            <a:r>
              <a:rPr lang="en-US" i="1" dirty="0" smtClean="0">
                <a:solidFill>
                  <a:srgbClr val="002060"/>
                </a:solidFill>
              </a:rPr>
              <a:t>attempting to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reflect </a:t>
            </a:r>
            <a:r>
              <a:rPr lang="en-US" i="1" dirty="0" smtClean="0">
                <a:solidFill>
                  <a:srgbClr val="002060"/>
                </a:solidFill>
              </a:rPr>
              <a:t>on national </a:t>
            </a:r>
            <a:r>
              <a:rPr lang="en-US" i="1" dirty="0">
                <a:solidFill>
                  <a:srgbClr val="002060"/>
                </a:solidFill>
              </a:rPr>
              <a:t>circumstances, </a:t>
            </a:r>
            <a:r>
              <a:rPr lang="en-US" i="1" dirty="0" smtClean="0">
                <a:solidFill>
                  <a:srgbClr val="002060"/>
                </a:solidFill>
              </a:rPr>
              <a:t>but some </a:t>
            </a:r>
            <a:r>
              <a:rPr lang="en-US" i="1" dirty="0">
                <a:solidFill>
                  <a:srgbClr val="002060"/>
                </a:solidFill>
              </a:rPr>
              <a:t>MS still employ Tier 1 that ignores local conditions)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2060"/>
                </a:solidFill>
              </a:rPr>
              <a:t>Discrepancies between national energy statistics used for emission inventories and what has been submitted to EUROSTAT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2060"/>
                </a:solidFill>
              </a:rPr>
              <a:t>Variations in emission factors due to national circumstances; </a:t>
            </a:r>
            <a:endParaRPr lang="en-US" sz="2200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Ongoing </a:t>
            </a:r>
            <a:r>
              <a:rPr lang="en-US" sz="2200" dirty="0">
                <a:solidFill>
                  <a:srgbClr val="002060"/>
                </a:solidFill>
              </a:rPr>
              <a:t>further improvements in national inventories; </a:t>
            </a:r>
            <a:br>
              <a:rPr lang="en-US" sz="2200" dirty="0">
                <a:solidFill>
                  <a:srgbClr val="002060"/>
                </a:solidFill>
              </a:rPr>
            </a:br>
            <a:r>
              <a:rPr lang="en-US" i="1" dirty="0">
                <a:solidFill>
                  <a:srgbClr val="002060"/>
                </a:solidFill>
              </a:rPr>
              <a:t>GAINS has been adjusted to </a:t>
            </a:r>
            <a:r>
              <a:rPr lang="en-US" i="1" dirty="0" smtClean="0">
                <a:solidFill>
                  <a:srgbClr val="002060"/>
                </a:solidFill>
              </a:rPr>
              <a:t>2014 or, if provided, 2015 </a:t>
            </a:r>
            <a:r>
              <a:rPr lang="en-US" i="1" dirty="0">
                <a:solidFill>
                  <a:srgbClr val="002060"/>
                </a:solidFill>
              </a:rPr>
              <a:t>submissions</a:t>
            </a:r>
            <a:endParaRPr lang="en-US" sz="2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76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40466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Overall, good match of updated GAINS 2005 inventories with national 2014 submissions </a:t>
            </a:r>
            <a:br>
              <a:rPr lang="en-US" sz="2800" b="1" dirty="0" smtClean="0"/>
            </a:br>
            <a:r>
              <a:rPr lang="en-US" sz="2800" b="1" dirty="0" smtClean="0"/>
              <a:t>– with exceptions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467960"/>
              </p:ext>
            </p:extLst>
          </p:nvPr>
        </p:nvGraphicFramePr>
        <p:xfrm>
          <a:off x="431540" y="2060848"/>
          <a:ext cx="8229599" cy="414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460"/>
                <a:gridCol w="2391713"/>
                <a:gridCol w="2391713"/>
                <a:gridCol w="2391713"/>
              </a:tblGrid>
              <a:tr h="688843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Difference</a:t>
                      </a:r>
                      <a:r>
                        <a:rPr lang="en-US" sz="2000" baseline="0" dirty="0" smtClean="0"/>
                        <a:t> EU-28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of countries with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difference &lt;5%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# of countries with difference &gt;5%</a:t>
                      </a:r>
                      <a:endParaRPr lang="en-GB" sz="2000" dirty="0"/>
                    </a:p>
                  </a:txBody>
                  <a:tcPr anchor="ctr"/>
                </a:tc>
              </a:tr>
              <a:tr h="6888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</a:t>
                      </a:r>
                      <a:r>
                        <a:rPr lang="en-US" sz="2000" baseline="-25000" dirty="0" smtClean="0"/>
                        <a:t>2</a:t>
                      </a:r>
                      <a:endParaRPr lang="en-GB" sz="2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-0.4%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GB" sz="2000" dirty="0"/>
                    </a:p>
                  </a:txBody>
                  <a:tcPr anchor="ctr"/>
                </a:tc>
              </a:tr>
              <a:tr h="6888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</a:t>
                      </a:r>
                      <a:r>
                        <a:rPr lang="en-US" sz="2000" baseline="-25000" dirty="0" smtClean="0"/>
                        <a:t>x</a:t>
                      </a:r>
                      <a:endParaRPr lang="en-GB" sz="2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-0.4%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GB" sz="2000" dirty="0"/>
                    </a:p>
                  </a:txBody>
                  <a:tcPr anchor="ctr"/>
                </a:tc>
              </a:tr>
              <a:tr h="6888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PM2.5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+13%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GB" sz="2000" dirty="0"/>
                    </a:p>
                  </a:txBody>
                  <a:tcPr anchor="ctr"/>
                </a:tc>
              </a:tr>
              <a:tr h="6888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NH</a:t>
                      </a:r>
                      <a:r>
                        <a:rPr lang="en-US" sz="2000" baseline="-25000" dirty="0" smtClean="0"/>
                        <a:t>3</a:t>
                      </a:r>
                      <a:endParaRPr lang="en-GB" sz="20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+2%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GB" sz="2000" dirty="0"/>
                    </a:p>
                  </a:txBody>
                  <a:tcPr anchor="ctr"/>
                </a:tc>
              </a:tr>
              <a:tr h="6888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VOC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+3%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6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2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3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4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5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6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7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8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9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iasa-pptx-template-dark-&amp;-light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4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5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6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7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8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9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10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iasa-pptx-template-dark-&amp;-light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iasa-light-version">
  <a:themeElements>
    <a:clrScheme name="iiasa-version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iiasa-pptx-template-dark-&amp;-light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_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IIASA-light</Template>
  <TotalTime>1002</TotalTime>
  <Words>646</Words>
  <Application>Microsoft Macintosh PowerPoint</Application>
  <PresentationFormat>On-screen Show (4:3)</PresentationFormat>
  <Paragraphs>177</Paragraphs>
  <Slides>18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26</vt:i4>
      </vt:variant>
      <vt:variant>
        <vt:lpstr>Slide Titles</vt:lpstr>
      </vt:variant>
      <vt:variant>
        <vt:i4>18</vt:i4>
      </vt:variant>
    </vt:vector>
  </HeadingPairs>
  <TitlesOfParts>
    <vt:vector size="44" baseType="lpstr">
      <vt:lpstr>IIASA-light</vt:lpstr>
      <vt:lpstr>iiasa-pptx-template-dark-&amp;-light</vt:lpstr>
      <vt:lpstr>1_iiasa-pptx-template-dark-&amp;-light</vt:lpstr>
      <vt:lpstr>iiasa-light-version</vt:lpstr>
      <vt:lpstr>MAG-2013-IIASAsmall</vt:lpstr>
      <vt:lpstr>2_iiasa-pptx-template-dark-&amp;-light</vt:lpstr>
      <vt:lpstr>1_Office Theme</vt:lpstr>
      <vt:lpstr>1_IIASA-light</vt:lpstr>
      <vt:lpstr>2_IIASA-light</vt:lpstr>
      <vt:lpstr>3_IIASA-light</vt:lpstr>
      <vt:lpstr>1_MAG-2013-IIASAsmall</vt:lpstr>
      <vt:lpstr>2_MAG-2013-IIASAsmall</vt:lpstr>
      <vt:lpstr>3_MAG-2013-IIASAsmall</vt:lpstr>
      <vt:lpstr>4_MAG-2013-IIASAsmall</vt:lpstr>
      <vt:lpstr>5_MAG-2013-IIASAsmall</vt:lpstr>
      <vt:lpstr>6_MAG-2013-IIASAsmall</vt:lpstr>
      <vt:lpstr>7_MAG-2013-IIASAsmall</vt:lpstr>
      <vt:lpstr>8_MAG-2013-IIASAsmall</vt:lpstr>
      <vt:lpstr>9_MAG-2013-IIASAsmall</vt:lpstr>
      <vt:lpstr>4_IIASA-light</vt:lpstr>
      <vt:lpstr>5_IIASA-light</vt:lpstr>
      <vt:lpstr>6_IIASA-light</vt:lpstr>
      <vt:lpstr>7_IIASA-light</vt:lpstr>
      <vt:lpstr>8_IIASA-light</vt:lpstr>
      <vt:lpstr>9_IIASA-light</vt:lpstr>
      <vt:lpstr>10_IIASA-light</vt:lpstr>
      <vt:lpstr>GAINS emission projections for the EU Clean Air Policy Package Work in 2014-2015</vt:lpstr>
      <vt:lpstr>TSAP related work in 2014/15</vt:lpstr>
      <vt:lpstr>Contributions to the emission reductions of the  re-optimized scenario meeting CAPP targets [WPE, 2014] (relative to 2005 emissions)</vt:lpstr>
      <vt:lpstr>Objectives of bilateral consultations with MS conducted under the auspices of the WPE</vt:lpstr>
      <vt:lpstr>Bilateral consultations with all 28 MS</vt:lpstr>
      <vt:lpstr>Changes in emission inventories for 2005 between 2012 and 2014 submissions</vt:lpstr>
      <vt:lpstr>Changes in emission inventories for 2005 between 2012 and 2014 submissions</vt:lpstr>
      <vt:lpstr>Frequent reasons for discrepancies of  2005 emission inventories</vt:lpstr>
      <vt:lpstr>Overall, good match of updated GAINS 2005 inventories with national 2014 submissions  – with exceptions</vt:lpstr>
      <vt:lpstr>Frequent reasons for differences of  (baseline) emission projections for 2030</vt:lpstr>
      <vt:lpstr>PowerPoint Presentation</vt:lpstr>
      <vt:lpstr>Examples of national livestock projections against CAPRI model used in WEP, 2014</vt:lpstr>
      <vt:lpstr>Future mitigation potentials</vt:lpstr>
      <vt:lpstr>Comparison of optimized reduction commitments considering national projections and the WPE2014 scenarios (relative to 2005) </vt:lpstr>
      <vt:lpstr>Comparison of optimized reduction commitments considering national projections and the WPE2014 scenarios (relative to 2005) </vt:lpstr>
      <vt:lpstr>Comparison of optimized reduction commitments considering national projections and the WPE2014 scenarios (relative to 2005) </vt:lpstr>
      <vt:lpstr>The updated proposal for  National Emission Ceilings in 2030 (EU-28, emissions relative to 2005)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TSAP related stuff</dc:title>
  <dc:creator>klimont</dc:creator>
  <cp:lastModifiedBy>Zbigniew Klimont</cp:lastModifiedBy>
  <cp:revision>272</cp:revision>
  <dcterms:created xsi:type="dcterms:W3CDTF">2014-02-17T08:11:26Z</dcterms:created>
  <dcterms:modified xsi:type="dcterms:W3CDTF">2015-05-12T08:35:03Z</dcterms:modified>
</cp:coreProperties>
</file>