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9" r:id="rId2"/>
    <p:sldId id="409" r:id="rId3"/>
    <p:sldId id="398" r:id="rId4"/>
    <p:sldId id="397" r:id="rId5"/>
    <p:sldId id="391" r:id="rId6"/>
    <p:sldId id="392" r:id="rId7"/>
    <p:sldId id="404" r:id="rId8"/>
    <p:sldId id="403" r:id="rId9"/>
    <p:sldId id="402" r:id="rId10"/>
    <p:sldId id="410" r:id="rId11"/>
    <p:sldId id="411" r:id="rId12"/>
    <p:sldId id="390" r:id="rId13"/>
  </p:sldIdLst>
  <p:sldSz cx="9144000" cy="6858000" type="screen4x3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38B25A71-3947-4264-A3F7-55663DFFE1A6}">
          <p14:sldIdLst>
            <p14:sldId id="259"/>
            <p14:sldId id="409"/>
            <p14:sldId id="398"/>
            <p14:sldId id="397"/>
            <p14:sldId id="391"/>
            <p14:sldId id="392"/>
            <p14:sldId id="404"/>
            <p14:sldId id="403"/>
            <p14:sldId id="402"/>
            <p14:sldId id="410"/>
            <p14:sldId id="411"/>
            <p14:sldId id="390"/>
          </p14:sldIdLst>
        </p14:section>
        <p14:section name="Nimetön osa" id="{6F110260-3896-43DD-89F6-3FD800830379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FBA3"/>
    <a:srgbClr val="ADF3F1"/>
    <a:srgbClr val="BDE63A"/>
    <a:srgbClr val="CEE739"/>
    <a:srgbClr val="B0E53B"/>
    <a:srgbClr val="71A6F3"/>
    <a:srgbClr val="649DF2"/>
    <a:srgbClr val="78B1F0"/>
    <a:srgbClr val="B7E11F"/>
    <a:srgbClr val="C8D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15" autoAdjust="0"/>
    <p:restoredTop sz="55595" autoAdjust="0"/>
  </p:normalViewPr>
  <p:slideViewPr>
    <p:cSldViewPr snapToGrid="0">
      <p:cViewPr>
        <p:scale>
          <a:sx n="70" d="100"/>
          <a:sy n="70" d="100"/>
        </p:scale>
        <p:origin x="-202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Ty&#246;kirj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102176498632251"/>
          <c:y val="2.5345102507967798E-2"/>
          <c:w val="0.61897823501367921"/>
          <c:h val="0.67108414602542388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5.0905661529700129E-3"/>
          <c:y val="0.69686045739214675"/>
          <c:w val="0.99317648921995716"/>
          <c:h val="0.25425970205677328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0.49575</cdr:x>
      <cdr:y>0.48227</cdr:y>
    </cdr:from>
    <cdr:to>
      <cdr:x>0.96162</cdr:x>
      <cdr:y>0.89083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67706" y="2932211"/>
          <a:ext cx="3258693" cy="2484077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4039C-049D-4591-9DA3-0CCC9224BDD4}" type="datetimeFigureOut">
              <a:rPr lang="fi-FI" smtClean="0"/>
              <a:pPr/>
              <a:t>11.5.2015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C7480-34C0-404B-B5AD-EF070119A21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4050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71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711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18DC9-B212-4126-91EA-2B8E2199D077}" type="datetimeFigureOut">
              <a:rPr lang="fi-FI" smtClean="0"/>
              <a:pPr/>
              <a:t>11.5.2015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606" y="4715555"/>
            <a:ext cx="5438464" cy="4467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9541"/>
            <a:ext cx="2944958" cy="497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098" y="9429541"/>
            <a:ext cx="2944958" cy="497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25B2-81FD-4708-8654-5117980AAD6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8065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2"/>
                </a:solidFill>
              </a:rPr>
              <a:t>Jos laitoskohtaista tietoa ei ole saatavilla,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käytetään kansallisesti sovittuja päästökertoimia, </a:t>
            </a:r>
          </a:p>
          <a:p>
            <a:r>
              <a:rPr lang="fi-FI" dirty="0" smtClean="0">
                <a:solidFill>
                  <a:schemeClr val="tx2"/>
                </a:solidFill>
              </a:rPr>
              <a:t>joista lisää sivulla Aineistoa päästöjen määrittämiseen.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25B2-81FD-4708-8654-5117980AAD69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732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E636-8593-494A-8470-9F6B9BA9C785}" type="datetimeFigureOut">
              <a:rPr lang="fi-FI" smtClean="0"/>
              <a:pPr/>
              <a:t>11.5.2015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8ACE-82B6-4746-B460-EF0876434B0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E636-8593-494A-8470-9F6B9BA9C785}" type="datetimeFigureOut">
              <a:rPr lang="fi-FI" smtClean="0"/>
              <a:pPr/>
              <a:t>11.5.2015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8ACE-82B6-4746-B460-EF0876434B0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E636-8593-494A-8470-9F6B9BA9C785}" type="datetimeFigureOut">
              <a:rPr lang="fi-FI" smtClean="0"/>
              <a:pPr/>
              <a:t>11.5.2015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8ACE-82B6-4746-B460-EF0876434B0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vallinen KANSI UU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 hasCustomPrompt="1"/>
          </p:nvPr>
        </p:nvSpPr>
        <p:spPr>
          <a:xfrm>
            <a:off x="1115616" y="1556793"/>
            <a:ext cx="7342584" cy="1512167"/>
          </a:xfrm>
        </p:spPr>
        <p:txBody>
          <a:bodyPr>
            <a:noAutofit/>
          </a:bodyPr>
          <a:lstStyle>
            <a:lvl1pPr algn="ct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i-FI" dirty="0" smtClean="0"/>
              <a:t>Esityksen nimi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926568" y="3600000"/>
            <a:ext cx="5720680" cy="2209800"/>
          </a:xfrm>
        </p:spPr>
        <p:txBody>
          <a:bodyPr>
            <a:noAutofit/>
          </a:bodyPr>
          <a:lstStyle>
            <a:lvl1pPr marL="0" indent="0" algn="ctr">
              <a:buNone/>
              <a:defRPr b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Esityksen pitäjä / organisaation nimi</a:t>
            </a:r>
            <a:br>
              <a:rPr lang="fi-FI" dirty="0" smtClean="0"/>
            </a:br>
            <a:r>
              <a:rPr lang="fi-FI" dirty="0" smtClean="0"/>
              <a:t>tilaisuus, päivämäärä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0" hasCustomPrompt="1"/>
          </p:nvPr>
        </p:nvSpPr>
        <p:spPr>
          <a:xfrm>
            <a:off x="547200" y="-27000"/>
            <a:ext cx="8604000" cy="6912000"/>
          </a:xfrm>
          <a:custGeom>
            <a:avLst/>
            <a:gdLst>
              <a:gd name="connsiteX0" fmla="*/ 0 w 8604250"/>
              <a:gd name="connsiteY0" fmla="*/ 0 h 6858000"/>
              <a:gd name="connsiteX1" fmla="*/ 8604250 w 8604250"/>
              <a:gd name="connsiteY1" fmla="*/ 0 h 6858000"/>
              <a:gd name="connsiteX2" fmla="*/ 8604250 w 8604250"/>
              <a:gd name="connsiteY2" fmla="*/ 6858000 h 6858000"/>
              <a:gd name="connsiteX3" fmla="*/ 0 w 8604250"/>
              <a:gd name="connsiteY3" fmla="*/ 6858000 h 6858000"/>
              <a:gd name="connsiteX4" fmla="*/ 0 w 8604250"/>
              <a:gd name="connsiteY4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8612372 w 8612372"/>
              <a:gd name="connsiteY1" fmla="*/ 0 h 6858000"/>
              <a:gd name="connsiteX2" fmla="*/ 8612372 w 8612372"/>
              <a:gd name="connsiteY2" fmla="*/ 6858000 h 6858000"/>
              <a:gd name="connsiteX3" fmla="*/ 8122 w 8612372"/>
              <a:gd name="connsiteY3" fmla="*/ 6858000 h 6858000"/>
              <a:gd name="connsiteX4" fmla="*/ 0 w 8612372"/>
              <a:gd name="connsiteY4" fmla="*/ 3327991 h 6858000"/>
              <a:gd name="connsiteX5" fmla="*/ 8122 w 8612372"/>
              <a:gd name="connsiteY5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8612372 w 8612372"/>
              <a:gd name="connsiteY2" fmla="*/ 0 h 6858000"/>
              <a:gd name="connsiteX3" fmla="*/ 8612372 w 8612372"/>
              <a:gd name="connsiteY3" fmla="*/ 6858000 h 6858000"/>
              <a:gd name="connsiteX4" fmla="*/ 8122 w 8612372"/>
              <a:gd name="connsiteY4" fmla="*/ 6858000 h 6858000"/>
              <a:gd name="connsiteX5" fmla="*/ 0 w 8612372"/>
              <a:gd name="connsiteY5" fmla="*/ 3327991 h 6858000"/>
              <a:gd name="connsiteX6" fmla="*/ 8122 w 8612372"/>
              <a:gd name="connsiteY6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8122 w 8612372"/>
              <a:gd name="connsiteY0" fmla="*/ 0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7" fmla="*/ 8122 w 8612372"/>
              <a:gd name="connsiteY7" fmla="*/ 0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8122 w 8612372"/>
              <a:gd name="connsiteY5" fmla="*/ 6858000 h 6858000"/>
              <a:gd name="connsiteX6" fmla="*/ 0 w 8612372"/>
              <a:gd name="connsiteY6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0 w 8612372"/>
              <a:gd name="connsiteY0" fmla="*/ 3327991 h 6858000"/>
              <a:gd name="connsiteX1" fmla="*/ 723014 w 8612372"/>
              <a:gd name="connsiteY1" fmla="*/ 0 h 6858000"/>
              <a:gd name="connsiteX2" fmla="*/ 723014 w 8612372"/>
              <a:gd name="connsiteY2" fmla="*/ 0 h 6858000"/>
              <a:gd name="connsiteX3" fmla="*/ 8612372 w 8612372"/>
              <a:gd name="connsiteY3" fmla="*/ 0 h 6858000"/>
              <a:gd name="connsiteX4" fmla="*/ 8612372 w 8612372"/>
              <a:gd name="connsiteY4" fmla="*/ 6858000 h 6858000"/>
              <a:gd name="connsiteX5" fmla="*/ 712381 w 8612372"/>
              <a:gd name="connsiteY5" fmla="*/ 6847367 h 6858000"/>
              <a:gd name="connsiteX6" fmla="*/ 8122 w 8612372"/>
              <a:gd name="connsiteY6" fmla="*/ 6858000 h 6858000"/>
              <a:gd name="connsiteX7" fmla="*/ 0 w 8612372"/>
              <a:gd name="connsiteY7" fmla="*/ 3327991 h 6858000"/>
              <a:gd name="connsiteX0" fmla="*/ 723014 w 9335386"/>
              <a:gd name="connsiteY0" fmla="*/ 3327991 h 6858000"/>
              <a:gd name="connsiteX1" fmla="*/ 1446028 w 9335386"/>
              <a:gd name="connsiteY1" fmla="*/ 0 h 6858000"/>
              <a:gd name="connsiteX2" fmla="*/ 1446028 w 9335386"/>
              <a:gd name="connsiteY2" fmla="*/ 0 h 6858000"/>
              <a:gd name="connsiteX3" fmla="*/ 9335386 w 9335386"/>
              <a:gd name="connsiteY3" fmla="*/ 0 h 6858000"/>
              <a:gd name="connsiteX4" fmla="*/ 9335386 w 9335386"/>
              <a:gd name="connsiteY4" fmla="*/ 6858000 h 6858000"/>
              <a:gd name="connsiteX5" fmla="*/ 1435395 w 9335386"/>
              <a:gd name="connsiteY5" fmla="*/ 6847367 h 6858000"/>
              <a:gd name="connsiteX6" fmla="*/ 723014 w 9335386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614144"/>
              <a:gd name="connsiteY0" fmla="*/ 3327991 h 6858000"/>
              <a:gd name="connsiteX1" fmla="*/ 724786 w 8614144"/>
              <a:gd name="connsiteY1" fmla="*/ 0 h 6858000"/>
              <a:gd name="connsiteX2" fmla="*/ 724786 w 8614144"/>
              <a:gd name="connsiteY2" fmla="*/ 0 h 6858000"/>
              <a:gd name="connsiteX3" fmla="*/ 8614144 w 8614144"/>
              <a:gd name="connsiteY3" fmla="*/ 0 h 6858000"/>
              <a:gd name="connsiteX4" fmla="*/ 8614144 w 8614144"/>
              <a:gd name="connsiteY4" fmla="*/ 6858000 h 6858000"/>
              <a:gd name="connsiteX5" fmla="*/ 714153 w 8614144"/>
              <a:gd name="connsiteY5" fmla="*/ 6847367 h 6858000"/>
              <a:gd name="connsiteX6" fmla="*/ 1772 w 8614144"/>
              <a:gd name="connsiteY6" fmla="*/ 3327991 h 6858000"/>
              <a:gd name="connsiteX0" fmla="*/ 1772 w 8938688"/>
              <a:gd name="connsiteY0" fmla="*/ 3327991 h 6858000"/>
              <a:gd name="connsiteX1" fmla="*/ 1049330 w 8938688"/>
              <a:gd name="connsiteY1" fmla="*/ 0 h 6858000"/>
              <a:gd name="connsiteX2" fmla="*/ 1049330 w 8938688"/>
              <a:gd name="connsiteY2" fmla="*/ 0 h 6858000"/>
              <a:gd name="connsiteX3" fmla="*/ 8938688 w 8938688"/>
              <a:gd name="connsiteY3" fmla="*/ 0 h 6858000"/>
              <a:gd name="connsiteX4" fmla="*/ 8938688 w 8938688"/>
              <a:gd name="connsiteY4" fmla="*/ 6858000 h 6858000"/>
              <a:gd name="connsiteX5" fmla="*/ 1038697 w 8938688"/>
              <a:gd name="connsiteY5" fmla="*/ 6847367 h 6858000"/>
              <a:gd name="connsiteX6" fmla="*/ 1772 w 8938688"/>
              <a:gd name="connsiteY6" fmla="*/ 3327991 h 6858000"/>
              <a:gd name="connsiteX0" fmla="*/ 1772 w 8579156"/>
              <a:gd name="connsiteY0" fmla="*/ 3327991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27991 h 6858000"/>
              <a:gd name="connsiteX0" fmla="*/ 1772 w 8579156"/>
              <a:gd name="connsiteY0" fmla="*/ 34806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806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309227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309227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1772 w 8579156"/>
              <a:gd name="connsiteY0" fmla="*/ 3461863 h 6858000"/>
              <a:gd name="connsiteX1" fmla="*/ 689798 w 8579156"/>
              <a:gd name="connsiteY1" fmla="*/ 0 h 6858000"/>
              <a:gd name="connsiteX2" fmla="*/ 689798 w 8579156"/>
              <a:gd name="connsiteY2" fmla="*/ 0 h 6858000"/>
              <a:gd name="connsiteX3" fmla="*/ 8579156 w 8579156"/>
              <a:gd name="connsiteY3" fmla="*/ 0 h 6858000"/>
              <a:gd name="connsiteX4" fmla="*/ 8579156 w 8579156"/>
              <a:gd name="connsiteY4" fmla="*/ 6858000 h 6858000"/>
              <a:gd name="connsiteX5" fmla="*/ 679165 w 8579156"/>
              <a:gd name="connsiteY5" fmla="*/ 6847367 h 6858000"/>
              <a:gd name="connsiteX6" fmla="*/ 1772 w 8579156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61863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61863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  <a:gd name="connsiteX0" fmla="*/ 0 w 8577384"/>
              <a:gd name="connsiteY0" fmla="*/ 3435074 h 6858000"/>
              <a:gd name="connsiteX1" fmla="*/ 688026 w 8577384"/>
              <a:gd name="connsiteY1" fmla="*/ 0 h 6858000"/>
              <a:gd name="connsiteX2" fmla="*/ 688026 w 8577384"/>
              <a:gd name="connsiteY2" fmla="*/ 0 h 6858000"/>
              <a:gd name="connsiteX3" fmla="*/ 8577384 w 8577384"/>
              <a:gd name="connsiteY3" fmla="*/ 0 h 6858000"/>
              <a:gd name="connsiteX4" fmla="*/ 8577384 w 8577384"/>
              <a:gd name="connsiteY4" fmla="*/ 6858000 h 6858000"/>
              <a:gd name="connsiteX5" fmla="*/ 677393 w 8577384"/>
              <a:gd name="connsiteY5" fmla="*/ 6847367 h 6858000"/>
              <a:gd name="connsiteX6" fmla="*/ 0 w 8577384"/>
              <a:gd name="connsiteY6" fmla="*/ 34350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77384" h="6858000">
                <a:moveTo>
                  <a:pt x="0" y="3435074"/>
                </a:moveTo>
                <a:cubicBezTo>
                  <a:pt x="46100" y="2181673"/>
                  <a:pt x="186062" y="1193346"/>
                  <a:pt x="688026" y="0"/>
                </a:cubicBezTo>
                <a:lnTo>
                  <a:pt x="688026" y="0"/>
                </a:lnTo>
                <a:lnTo>
                  <a:pt x="8577384" y="0"/>
                </a:lnTo>
                <a:lnTo>
                  <a:pt x="8577384" y="6858000"/>
                </a:lnTo>
                <a:lnTo>
                  <a:pt x="677393" y="6847367"/>
                </a:lnTo>
                <a:cubicBezTo>
                  <a:pt x="241458" y="5635711"/>
                  <a:pt x="21773" y="4616230"/>
                  <a:pt x="0" y="3435074"/>
                </a:cubicBezTo>
                <a:close/>
              </a:path>
            </a:pathLst>
          </a:custGeom>
        </p:spPr>
        <p:txBody>
          <a:bodyPr lIns="1440000" rIns="9000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sz="1600" i="1">
                <a:solidFill>
                  <a:srgbClr val="FF0000"/>
                </a:solidFill>
              </a:defRPr>
            </a:lvl1pPr>
          </a:lstStyle>
          <a:p>
            <a:pPr lvl="0"/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Lisää esityksen kansikuva napsauttamalla kuvaketta.</a:t>
            </a:r>
            <a:br>
              <a:rPr lang="fi-FI" dirty="0" smtClean="0"/>
            </a:br>
            <a:r>
              <a:rPr lang="fi-FI" dirty="0" smtClean="0"/>
              <a:t>Voit käyttää myös valmiita, kuvallisia etusivu-pohjia, jotka löytyvät:</a:t>
            </a:r>
            <a:br>
              <a:rPr lang="fi-FI" dirty="0" smtClean="0"/>
            </a:br>
            <a:r>
              <a:rPr lang="fi-FI" dirty="0" smtClean="0"/>
              <a:t>M levy &gt; </a:t>
            </a:r>
            <a:r>
              <a:rPr lang="fi-FI" dirty="0" err="1" smtClean="0"/>
              <a:t>gkk_mallipohjat</a:t>
            </a:r>
            <a:r>
              <a:rPr lang="fi-FI" dirty="0" smtClean="0"/>
              <a:t> &gt;Esityspohjat SYKE (PowerPoint)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Halutessasi vaihtaa kuvan, aktivoi pallokuva, poista se </a:t>
            </a:r>
            <a:r>
              <a:rPr lang="fi-FI" dirty="0" err="1" smtClean="0"/>
              <a:t>Delete-näppäimellä</a:t>
            </a:r>
            <a:r>
              <a:rPr lang="fi-FI" dirty="0" smtClean="0"/>
              <a:t> ja klikkaa kuvaketta lisätäksesi uuden kuvan.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VIE KUVA TAAKSE LISÄTÄKSESI TEKSTIT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E636-8593-494A-8470-9F6B9BA9C785}" type="datetimeFigureOut">
              <a:rPr lang="fi-FI" smtClean="0"/>
              <a:pPr/>
              <a:t>11.5.2015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8ACE-82B6-4746-B460-EF0876434B0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E636-8593-494A-8470-9F6B9BA9C785}" type="datetimeFigureOut">
              <a:rPr lang="fi-FI" smtClean="0"/>
              <a:pPr/>
              <a:t>11.5.2015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8ACE-82B6-4746-B460-EF0876434B0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E636-8593-494A-8470-9F6B9BA9C785}" type="datetimeFigureOut">
              <a:rPr lang="fi-FI" smtClean="0"/>
              <a:pPr/>
              <a:t>11.5.2015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8ACE-82B6-4746-B460-EF0876434B0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E636-8593-494A-8470-9F6B9BA9C785}" type="datetimeFigureOut">
              <a:rPr lang="fi-FI" smtClean="0"/>
              <a:pPr/>
              <a:t>11.5.2015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8ACE-82B6-4746-B460-EF0876434B0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E636-8593-494A-8470-9F6B9BA9C785}" type="datetimeFigureOut">
              <a:rPr lang="fi-FI" smtClean="0"/>
              <a:pPr/>
              <a:t>11.5.2015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8ACE-82B6-4746-B460-EF0876434B0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E636-8593-494A-8470-9F6B9BA9C785}" type="datetimeFigureOut">
              <a:rPr lang="fi-FI" smtClean="0"/>
              <a:pPr/>
              <a:t>11.5.2015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8ACE-82B6-4746-B460-EF0876434B0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E636-8593-494A-8470-9F6B9BA9C785}" type="datetimeFigureOut">
              <a:rPr lang="fi-FI" smtClean="0"/>
              <a:pPr/>
              <a:t>11.5.2015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8ACE-82B6-4746-B460-EF0876434B0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CE636-8593-494A-8470-9F6B9BA9C785}" type="datetimeFigureOut">
              <a:rPr lang="fi-FI" smtClean="0"/>
              <a:pPr/>
              <a:t>11.5.2015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D8ACE-82B6-4746-B460-EF0876434B0C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CE636-8593-494A-8470-9F6B9BA9C785}" type="datetimeFigureOut">
              <a:rPr lang="fi-FI" smtClean="0"/>
              <a:pPr/>
              <a:t>11.5.2015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D8ACE-82B6-4746-B460-EF0876434B0C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apef-library.fi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hart" Target="../charts/chart1.xm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-27000"/>
            <a:ext cx="9151200" cy="6912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Esityksen nimi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2"/>
                </a:solidFill>
              </a:rPr>
              <a:t>Esityksen pitäjä / organisaatio</a:t>
            </a:r>
            <a:br>
              <a:rPr lang="fi-FI" dirty="0" smtClean="0">
                <a:solidFill>
                  <a:schemeClr val="bg2"/>
                </a:solidFill>
              </a:rPr>
            </a:br>
            <a:r>
              <a:rPr lang="fi-FI" dirty="0" smtClean="0">
                <a:solidFill>
                  <a:schemeClr val="bg2"/>
                </a:solidFill>
              </a:rPr>
              <a:t>tilaisuus, päivämäärä</a:t>
            </a:r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540000" y="0"/>
            <a:ext cx="8604000" cy="6912000"/>
          </a:xfrm>
          <a:solidFill>
            <a:schemeClr val="bg1"/>
          </a:solidFill>
        </p:spPr>
      </p:sp>
      <p:sp>
        <p:nvSpPr>
          <p:cNvPr id="8" name="Suorakulmio 7"/>
          <p:cNvSpPr/>
          <p:nvPr/>
        </p:nvSpPr>
        <p:spPr>
          <a:xfrm>
            <a:off x="1702191" y="2067951"/>
            <a:ext cx="7202658" cy="395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syke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6" y="6196162"/>
            <a:ext cx="952500" cy="542925"/>
          </a:xfrm>
          <a:prstGeom prst="rect">
            <a:avLst/>
          </a:prstGeom>
        </p:spPr>
      </p:pic>
      <p:sp>
        <p:nvSpPr>
          <p:cNvPr id="11" name="Tekstikehys 10"/>
          <p:cNvSpPr txBox="1"/>
          <p:nvPr/>
        </p:nvSpPr>
        <p:spPr>
          <a:xfrm>
            <a:off x="1173707" y="184583"/>
            <a:ext cx="773114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Arial Narrow" pitchFamily="34" charset="0"/>
              </a:rPr>
              <a:t>TFEIP 12 May 2015</a:t>
            </a:r>
          </a:p>
          <a:p>
            <a:pPr algn="ctr"/>
            <a:endParaRPr lang="en-US" sz="24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24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24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2400" b="1" dirty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24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tx2"/>
                </a:solidFill>
                <a:latin typeface="Arial Narrow" pitchFamily="34" charset="0"/>
              </a:rPr>
              <a:t>Use of Point Source Data</a:t>
            </a:r>
          </a:p>
          <a:p>
            <a:pPr algn="ctr"/>
            <a:r>
              <a:rPr lang="en-US" sz="4400" b="1" dirty="0">
                <a:solidFill>
                  <a:schemeClr val="tx2"/>
                </a:solidFill>
                <a:latin typeface="Arial Narrow" pitchFamily="34" charset="0"/>
              </a:rPr>
              <a:t>i</a:t>
            </a:r>
            <a:r>
              <a:rPr lang="en-US" sz="4400" b="1" dirty="0" smtClean="0">
                <a:solidFill>
                  <a:schemeClr val="tx2"/>
                </a:solidFill>
                <a:latin typeface="Arial Narrow" pitchFamily="34" charset="0"/>
              </a:rPr>
              <a:t>n the Emission Inventory </a:t>
            </a:r>
          </a:p>
          <a:p>
            <a:pPr algn="ctr"/>
            <a:r>
              <a:rPr lang="en-US" sz="4000" b="1" i="1" dirty="0" smtClean="0">
                <a:solidFill>
                  <a:schemeClr val="tx2"/>
                </a:solidFill>
                <a:latin typeface="Arial Narrow" pitchFamily="34" charset="0"/>
              </a:rPr>
              <a:t>Example Finland</a:t>
            </a:r>
          </a:p>
          <a:p>
            <a:pPr algn="ctr"/>
            <a:endParaRPr lang="en-US" sz="6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endParaRPr lang="en-US" sz="2000" b="1" dirty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Finnish Environment Institute SYKE</a:t>
            </a:r>
          </a:p>
          <a:p>
            <a:pPr algn="ctr"/>
            <a:r>
              <a:rPr lang="en-US" u="sng" dirty="0" smtClean="0">
                <a:solidFill>
                  <a:schemeClr val="tx2"/>
                </a:solidFill>
                <a:latin typeface="Arial Narrow" pitchFamily="34" charset="0"/>
              </a:rPr>
              <a:t>kristina.saarinen@environment.fi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-27000"/>
            <a:ext cx="9151200" cy="6912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0"/>
          </p:nvPr>
        </p:nvSpPr>
        <p:spPr>
          <a:solidFill>
            <a:schemeClr val="bg1"/>
          </a:solidFill>
        </p:spPr>
      </p:sp>
      <p:sp>
        <p:nvSpPr>
          <p:cNvPr id="7" name="Alaotsikko 2"/>
          <p:cNvSpPr txBox="1">
            <a:spLocks/>
          </p:cNvSpPr>
          <p:nvPr/>
        </p:nvSpPr>
        <p:spPr>
          <a:xfrm>
            <a:off x="1926568" y="3600000"/>
            <a:ext cx="572068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Esityksen pitäjä / organisaatio</a:t>
            </a:r>
            <a:br>
              <a:rPr kumimoji="0" lang="fi-F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tilaisuus, päivämäärä</a:t>
            </a:r>
            <a:endParaRPr kumimoji="0" lang="fi-FI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Kuva 8" descr="syke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6" y="6196162"/>
            <a:ext cx="952500" cy="542925"/>
          </a:xfrm>
          <a:prstGeom prst="rect">
            <a:avLst/>
          </a:prstGeom>
        </p:spPr>
      </p:pic>
      <p:sp>
        <p:nvSpPr>
          <p:cNvPr id="16" name="Otsikko 11"/>
          <p:cNvSpPr txBox="1">
            <a:spLocks/>
          </p:cNvSpPr>
          <p:nvPr/>
        </p:nvSpPr>
        <p:spPr>
          <a:xfrm>
            <a:off x="563674" y="1108510"/>
            <a:ext cx="4340836" cy="635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7" name="Suorakulmio 16"/>
          <p:cNvSpPr/>
          <p:nvPr/>
        </p:nvSpPr>
        <p:spPr>
          <a:xfrm>
            <a:off x="1976582" y="2447636"/>
            <a:ext cx="2355273" cy="305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1410922" y="61569"/>
            <a:ext cx="7740278" cy="5904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Alaotsikko 2"/>
          <p:cNvSpPr txBox="1">
            <a:spLocks/>
          </p:cNvSpPr>
          <p:nvPr/>
        </p:nvSpPr>
        <p:spPr>
          <a:xfrm>
            <a:off x="1599016" y="2562752"/>
            <a:ext cx="572068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mtClean="0">
                <a:solidFill>
                  <a:schemeClr val="bg2"/>
                </a:solidFill>
              </a:rPr>
              <a:t>Esityksen pitäjä / organisaatio</a:t>
            </a:r>
            <a:br>
              <a:rPr lang="fi-FI" smtClean="0">
                <a:solidFill>
                  <a:schemeClr val="bg2"/>
                </a:solidFill>
              </a:rPr>
            </a:br>
            <a:r>
              <a:rPr lang="fi-FI" smtClean="0">
                <a:solidFill>
                  <a:schemeClr val="bg2"/>
                </a:solidFill>
              </a:rPr>
              <a:t>tilaisuus, päivämäärä</a:t>
            </a:r>
            <a:endParaRPr lang="fi-FI" dirty="0" smtClean="0">
              <a:solidFill>
                <a:schemeClr val="bg2"/>
              </a:solidFill>
            </a:endParaRPr>
          </a:p>
        </p:txBody>
      </p:sp>
      <p:graphicFrame>
        <p:nvGraphicFramePr>
          <p:cNvPr id="15" name="Kuvan paikkamerkki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098879"/>
              </p:ext>
            </p:extLst>
          </p:nvPr>
        </p:nvGraphicFramePr>
        <p:xfrm>
          <a:off x="1647593" y="3998774"/>
          <a:ext cx="6704830" cy="423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483"/>
                <a:gridCol w="670483"/>
                <a:gridCol w="670483"/>
                <a:gridCol w="670483"/>
                <a:gridCol w="670483"/>
                <a:gridCol w="670483"/>
                <a:gridCol w="670483"/>
                <a:gridCol w="670483"/>
                <a:gridCol w="670483"/>
                <a:gridCol w="670483"/>
              </a:tblGrid>
              <a:tr h="423081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" name="Suorakulmio 18"/>
          <p:cNvSpPr/>
          <p:nvPr/>
        </p:nvSpPr>
        <p:spPr>
          <a:xfrm>
            <a:off x="1410922" y="354130"/>
            <a:ext cx="7200810" cy="4846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graphicFrame>
        <p:nvGraphicFramePr>
          <p:cNvPr id="20" name="Taulukko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09389"/>
              </p:ext>
            </p:extLst>
          </p:nvPr>
        </p:nvGraphicFramePr>
        <p:xfrm>
          <a:off x="563674" y="3429001"/>
          <a:ext cx="8542290" cy="697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715"/>
                <a:gridCol w="1423715"/>
                <a:gridCol w="1423715"/>
                <a:gridCol w="1423715"/>
                <a:gridCol w="1423715"/>
                <a:gridCol w="1423715"/>
              </a:tblGrid>
              <a:tr h="697660">
                <a:tc>
                  <a:txBody>
                    <a:bodyPr/>
                    <a:lstStyle/>
                    <a:p>
                      <a:r>
                        <a:rPr lang="fi-FI" dirty="0" smtClean="0"/>
                        <a:t>-500%</a:t>
                      </a:r>
                      <a:endParaRPr lang="fi-FI" dirty="0"/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 smtClean="0"/>
                        <a:t>+100%</a:t>
                      </a:r>
                      <a:endParaRPr lang="fi-FI" dirty="0"/>
                    </a:p>
                  </a:txBody>
                  <a:tcPr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Tekstiruutu 20"/>
          <p:cNvSpPr txBox="1"/>
          <p:nvPr/>
        </p:nvSpPr>
        <p:spPr>
          <a:xfrm>
            <a:off x="7200350" y="4126661"/>
            <a:ext cx="57868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-10%</a:t>
            </a:r>
          </a:p>
          <a:p>
            <a:r>
              <a:rPr lang="fi-FI" b="0" dirty="0" smtClean="0"/>
              <a:t>  </a:t>
            </a:r>
            <a:r>
              <a:rPr lang="fi-FI" b="0" dirty="0" err="1" smtClean="0"/>
              <a:t>NO</a:t>
            </a:r>
            <a:r>
              <a:rPr lang="fi-FI" b="0" baseline="-25000" dirty="0" err="1" smtClean="0"/>
              <a:t>x</a:t>
            </a:r>
            <a:endParaRPr lang="fi-FI" b="0" baseline="-25000" dirty="0"/>
          </a:p>
          <a:p>
            <a:r>
              <a:rPr lang="fi-FI" b="0" dirty="0" smtClean="0"/>
              <a:t>  TSP</a:t>
            </a:r>
            <a:endParaRPr lang="fi-FI" b="0" dirty="0"/>
          </a:p>
          <a:p>
            <a:r>
              <a:rPr lang="fi-FI" b="0" dirty="0" smtClean="0"/>
              <a:t>  PM</a:t>
            </a:r>
            <a:r>
              <a:rPr lang="fi-FI" b="0" baseline="-25000" dirty="0" smtClean="0"/>
              <a:t>10</a:t>
            </a:r>
            <a:endParaRPr lang="fi-FI" b="0" baseline="-25000" dirty="0"/>
          </a:p>
          <a:p>
            <a:r>
              <a:rPr lang="fi-FI" b="0" dirty="0" smtClean="0"/>
              <a:t>  </a:t>
            </a:r>
            <a:r>
              <a:rPr lang="fi-FI" b="0" dirty="0" err="1" smtClean="0"/>
              <a:t>Ni</a:t>
            </a:r>
            <a:endParaRPr lang="fi-FI" b="0" dirty="0"/>
          </a:p>
        </p:txBody>
      </p:sp>
      <p:sp>
        <p:nvSpPr>
          <p:cNvPr id="22" name="Tekstiruutu 21"/>
          <p:cNvSpPr txBox="1"/>
          <p:nvPr/>
        </p:nvSpPr>
        <p:spPr>
          <a:xfrm>
            <a:off x="7667828" y="2569368"/>
            <a:ext cx="85619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fi-FI" dirty="0">
                <a:solidFill>
                  <a:srgbClr val="C00000"/>
                </a:solidFill>
              </a:rPr>
              <a:t>+10%</a:t>
            </a:r>
          </a:p>
          <a:p>
            <a:r>
              <a:rPr lang="fi-FI" b="0" dirty="0" smtClean="0">
                <a:solidFill>
                  <a:srgbClr val="C00000"/>
                </a:solidFill>
              </a:rPr>
              <a:t>  NMVOC</a:t>
            </a:r>
            <a:endParaRPr lang="fi-FI" b="0" dirty="0">
              <a:solidFill>
                <a:srgbClr val="C00000"/>
              </a:solidFill>
            </a:endParaRPr>
          </a:p>
          <a:p>
            <a:r>
              <a:rPr lang="fi-FI" b="0" dirty="0" smtClean="0">
                <a:solidFill>
                  <a:srgbClr val="C00000"/>
                </a:solidFill>
              </a:rPr>
              <a:t>  </a:t>
            </a:r>
            <a:r>
              <a:rPr lang="fi-FI" b="0" dirty="0" err="1" smtClean="0">
                <a:solidFill>
                  <a:srgbClr val="C00000"/>
                </a:solidFill>
              </a:rPr>
              <a:t>Cr</a:t>
            </a:r>
            <a:endParaRPr lang="fi-FI" b="0" dirty="0">
              <a:solidFill>
                <a:srgbClr val="C00000"/>
              </a:solidFill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7025483" y="5595997"/>
            <a:ext cx="567174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lIns="0" tIns="0" rIns="0" bIns="0" rtlCol="0">
            <a:spAutoFit/>
          </a:bodyPr>
          <a:lstStyle>
            <a:defPPr>
              <a:defRPr lang="fi-FI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-</a:t>
            </a:r>
            <a:r>
              <a:rPr lang="fi-FI" dirty="0" smtClean="0"/>
              <a:t>20%</a:t>
            </a:r>
          </a:p>
          <a:p>
            <a:r>
              <a:rPr lang="fi-FI" dirty="0" smtClean="0"/>
              <a:t>..</a:t>
            </a:r>
            <a:r>
              <a:rPr lang="fi-FI" dirty="0"/>
              <a:t>30%</a:t>
            </a:r>
          </a:p>
          <a:p>
            <a:r>
              <a:rPr lang="fi-FI" b="0" dirty="0" smtClean="0"/>
              <a:t>  </a:t>
            </a:r>
            <a:r>
              <a:rPr lang="fi-FI" b="0" dirty="0" err="1" smtClean="0"/>
              <a:t>SOx</a:t>
            </a:r>
            <a:endParaRPr lang="fi-FI" b="0" dirty="0"/>
          </a:p>
          <a:p>
            <a:r>
              <a:rPr lang="fi-FI" b="0" dirty="0" smtClean="0"/>
              <a:t>  </a:t>
            </a:r>
            <a:r>
              <a:rPr lang="fi-FI" b="0" dirty="0" err="1" smtClean="0"/>
              <a:t>Pb</a:t>
            </a:r>
            <a:endParaRPr lang="fi-FI" dirty="0"/>
          </a:p>
        </p:txBody>
      </p:sp>
      <p:sp>
        <p:nvSpPr>
          <p:cNvPr id="24" name="Tekstiruutu 23"/>
          <p:cNvSpPr txBox="1"/>
          <p:nvPr/>
        </p:nvSpPr>
        <p:spPr>
          <a:xfrm>
            <a:off x="5840629" y="2382161"/>
            <a:ext cx="1279196" cy="830997"/>
          </a:xfrm>
          <a:prstGeom prst="rect">
            <a:avLst/>
          </a:prstGeom>
          <a:solidFill>
            <a:srgbClr val="C0FBA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fi-FI" dirty="0">
                <a:solidFill>
                  <a:schemeClr val="accent3">
                    <a:lumMod val="50000"/>
                  </a:schemeClr>
                </a:solidFill>
              </a:rPr>
              <a:t>±</a:t>
            </a:r>
            <a:r>
              <a:rPr lang="fi-FI" dirty="0" smtClean="0">
                <a:solidFill>
                  <a:schemeClr val="accent3">
                    <a:lumMod val="50000"/>
                  </a:schemeClr>
                </a:solidFill>
              </a:rPr>
              <a:t>0%</a:t>
            </a:r>
            <a:endParaRPr lang="fi-FI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fi-FI" b="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fi-FI" b="0" dirty="0" err="1" smtClean="0">
                <a:solidFill>
                  <a:schemeClr val="accent3">
                    <a:lumMod val="50000"/>
                  </a:schemeClr>
                </a:solidFill>
              </a:rPr>
              <a:t>As,Cd,Cu,Zn</a:t>
            </a:r>
            <a:r>
              <a:rPr lang="fi-FI" b="0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r>
              <a:rPr lang="fi-FI" b="0" dirty="0" smtClean="0">
                <a:solidFill>
                  <a:schemeClr val="accent3">
                    <a:lumMod val="50000"/>
                  </a:schemeClr>
                </a:solidFill>
              </a:rPr>
              <a:t>  CO,PAH-4</a:t>
            </a:r>
            <a:endParaRPr lang="fi-FI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8274644" y="826145"/>
            <a:ext cx="828753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fi-FI" dirty="0"/>
              <a:t>+</a:t>
            </a:r>
            <a:r>
              <a:rPr lang="fi-FI" dirty="0" smtClean="0"/>
              <a:t>90%</a:t>
            </a:r>
            <a:endParaRPr lang="fi-FI" dirty="0"/>
          </a:p>
          <a:p>
            <a:r>
              <a:rPr lang="fi-FI" b="0" dirty="0" smtClean="0"/>
              <a:t>  PCDD/F</a:t>
            </a:r>
            <a:endParaRPr lang="fi-FI" b="0" dirty="0"/>
          </a:p>
        </p:txBody>
      </p:sp>
      <p:sp>
        <p:nvSpPr>
          <p:cNvPr id="26" name="Tekstiruutu 25"/>
          <p:cNvSpPr txBox="1"/>
          <p:nvPr/>
        </p:nvSpPr>
        <p:spPr>
          <a:xfrm>
            <a:off x="7811018" y="1405513"/>
            <a:ext cx="873637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fi-FI" dirty="0"/>
              <a:t>+</a:t>
            </a:r>
            <a:r>
              <a:rPr lang="fi-FI" dirty="0" smtClean="0"/>
              <a:t>10..70</a:t>
            </a:r>
            <a:r>
              <a:rPr lang="fi-FI" dirty="0"/>
              <a:t>%</a:t>
            </a:r>
          </a:p>
          <a:p>
            <a:r>
              <a:rPr lang="fi-FI" b="0" dirty="0" smtClean="0"/>
              <a:t>  HCB</a:t>
            </a:r>
            <a:endParaRPr lang="fi-FI" b="0" dirty="0"/>
          </a:p>
        </p:txBody>
      </p:sp>
      <p:sp>
        <p:nvSpPr>
          <p:cNvPr id="27" name="Tekstiruutu 26"/>
          <p:cNvSpPr txBox="1"/>
          <p:nvPr/>
        </p:nvSpPr>
        <p:spPr>
          <a:xfrm>
            <a:off x="593350" y="4133930"/>
            <a:ext cx="589905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-500%</a:t>
            </a:r>
          </a:p>
          <a:p>
            <a:r>
              <a:rPr lang="fi-FI" b="0" dirty="0" smtClean="0"/>
              <a:t>  PCB</a:t>
            </a:r>
            <a:endParaRPr lang="fi-FI" b="0" dirty="0"/>
          </a:p>
        </p:txBody>
      </p:sp>
      <p:sp>
        <p:nvSpPr>
          <p:cNvPr id="28" name="Tekstiruutu 27"/>
          <p:cNvSpPr txBox="1"/>
          <p:nvPr/>
        </p:nvSpPr>
        <p:spPr>
          <a:xfrm>
            <a:off x="7906560" y="1997252"/>
            <a:ext cx="517770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fi-FI" dirty="0">
                <a:solidFill>
                  <a:srgbClr val="C00000"/>
                </a:solidFill>
              </a:rPr>
              <a:t>+30%</a:t>
            </a:r>
          </a:p>
          <a:p>
            <a:r>
              <a:rPr lang="fi-FI" b="0" dirty="0" smtClean="0">
                <a:solidFill>
                  <a:srgbClr val="C00000"/>
                </a:solidFill>
              </a:rPr>
              <a:t>  </a:t>
            </a:r>
            <a:r>
              <a:rPr lang="fi-FI" b="0" dirty="0" err="1" smtClean="0">
                <a:solidFill>
                  <a:srgbClr val="C00000"/>
                </a:solidFill>
              </a:rPr>
              <a:t>Hg</a:t>
            </a:r>
            <a:endParaRPr lang="fi-FI" b="0" dirty="0">
              <a:solidFill>
                <a:srgbClr val="C00000"/>
              </a:solidFill>
            </a:endParaRPr>
          </a:p>
        </p:txBody>
      </p:sp>
      <p:cxnSp>
        <p:nvCxnSpPr>
          <p:cNvPr id="30" name="Suora yhdysviiva 29"/>
          <p:cNvCxnSpPr>
            <a:stCxn id="24" idx="3"/>
          </p:cNvCxnSpPr>
          <p:nvPr/>
        </p:nvCxnSpPr>
        <p:spPr>
          <a:xfrm>
            <a:off x="7119825" y="2797660"/>
            <a:ext cx="553411" cy="63134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kstiruutu 30"/>
          <p:cNvSpPr txBox="1"/>
          <p:nvPr/>
        </p:nvSpPr>
        <p:spPr>
          <a:xfrm>
            <a:off x="936340" y="340482"/>
            <a:ext cx="63275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 smtClean="0">
                <a:solidFill>
                  <a:schemeClr val="tx2"/>
                </a:solidFill>
              </a:rPr>
              <a:t>USE OF FACILITY DATA (Finland)</a:t>
            </a:r>
          </a:p>
          <a:p>
            <a:pPr marL="285750" indent="-285750">
              <a:buFontTx/>
              <a:buChar char="-"/>
            </a:pPr>
            <a:r>
              <a:rPr lang="fi-FI" sz="2400" dirty="0" err="1" smtClean="0">
                <a:solidFill>
                  <a:schemeClr val="tx2"/>
                </a:solidFill>
              </a:rPr>
              <a:t>Trend</a:t>
            </a:r>
            <a:r>
              <a:rPr lang="fi-FI" sz="2400" dirty="0" smtClean="0">
                <a:solidFill>
                  <a:schemeClr val="tx2"/>
                </a:solidFill>
              </a:rPr>
              <a:t> to </a:t>
            </a:r>
            <a:r>
              <a:rPr lang="fi-FI" sz="2400" dirty="0" err="1" smtClean="0">
                <a:solidFill>
                  <a:schemeClr val="tx2"/>
                </a:solidFill>
              </a:rPr>
              <a:t>decrease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dirty="0" smtClean="0">
                <a:solidFill>
                  <a:schemeClr val="tx2"/>
                </a:solidFill>
              </a:rPr>
              <a:t> </a:t>
            </a:r>
            <a:r>
              <a:rPr lang="fi-FI" sz="2400" dirty="0" err="1" smtClean="0">
                <a:solidFill>
                  <a:schemeClr val="tx2"/>
                </a:solidFill>
              </a:rPr>
              <a:t>NO</a:t>
            </a:r>
            <a:r>
              <a:rPr lang="fi-FI" sz="2400" baseline="-25000" dirty="0" err="1" smtClean="0">
                <a:solidFill>
                  <a:schemeClr val="tx2"/>
                </a:solidFill>
              </a:rPr>
              <a:t>x</a:t>
            </a:r>
            <a:r>
              <a:rPr lang="fi-FI" sz="2400" dirty="0" smtClean="0">
                <a:solidFill>
                  <a:schemeClr val="tx2"/>
                </a:solidFill>
              </a:rPr>
              <a:t>, </a:t>
            </a:r>
            <a:r>
              <a:rPr lang="fi-FI" sz="2400" dirty="0" err="1" smtClean="0">
                <a:solidFill>
                  <a:schemeClr val="tx2"/>
                </a:solidFill>
              </a:rPr>
              <a:t>SO</a:t>
            </a:r>
            <a:r>
              <a:rPr lang="fi-FI" sz="2400" baseline="-25000" dirty="0" err="1" smtClean="0">
                <a:solidFill>
                  <a:schemeClr val="tx2"/>
                </a:solidFill>
              </a:rPr>
              <a:t>x</a:t>
            </a:r>
            <a:r>
              <a:rPr lang="fi-FI" sz="2400" dirty="0" smtClean="0">
                <a:solidFill>
                  <a:schemeClr val="tx2"/>
                </a:solidFill>
              </a:rPr>
              <a:t> and PM</a:t>
            </a:r>
          </a:p>
          <a:p>
            <a:r>
              <a:rPr lang="fi-FI" sz="2400" dirty="0" smtClean="0">
                <a:solidFill>
                  <a:schemeClr val="tx2"/>
                </a:solidFill>
              </a:rPr>
              <a:t>                                      </a:t>
            </a:r>
            <a:r>
              <a:rPr lang="fi-FI" sz="2400" dirty="0" err="1" smtClean="0">
                <a:solidFill>
                  <a:schemeClr val="tx2"/>
                </a:solidFill>
              </a:rPr>
              <a:t>HMs</a:t>
            </a:r>
            <a:r>
              <a:rPr lang="fi-FI" sz="2400" dirty="0" smtClean="0">
                <a:solidFill>
                  <a:schemeClr val="tx2"/>
                </a:solidFill>
              </a:rPr>
              <a:t> and </a:t>
            </a:r>
            <a:r>
              <a:rPr lang="fi-FI" sz="2400" dirty="0" err="1" smtClean="0">
                <a:solidFill>
                  <a:schemeClr val="tx2"/>
                </a:solidFill>
              </a:rPr>
              <a:t>POPs</a:t>
            </a:r>
            <a:endParaRPr lang="fi-FI" sz="2400" dirty="0" smtClean="0">
              <a:solidFill>
                <a:schemeClr val="tx2"/>
              </a:solidFill>
            </a:endParaRPr>
          </a:p>
          <a:p>
            <a:r>
              <a:rPr lang="fi-FI" sz="2400" dirty="0" smtClean="0">
                <a:solidFill>
                  <a:schemeClr val="tx2"/>
                </a:solidFill>
              </a:rPr>
              <a:t>                     </a:t>
            </a:r>
            <a:r>
              <a:rPr lang="fi-FI" sz="2400" dirty="0" err="1" smtClean="0">
                <a:solidFill>
                  <a:schemeClr val="tx2"/>
                </a:solidFill>
              </a:rPr>
              <a:t>increase</a:t>
            </a:r>
            <a:r>
              <a:rPr lang="fi-FI" sz="2400" dirty="0" smtClean="0">
                <a:solidFill>
                  <a:schemeClr val="tx2"/>
                </a:solidFill>
              </a:rPr>
              <a:t>  NMVOC, NH</a:t>
            </a:r>
            <a:r>
              <a:rPr lang="fi-FI" sz="2400" baseline="-25000" dirty="0" smtClean="0">
                <a:solidFill>
                  <a:schemeClr val="tx2"/>
                </a:solidFill>
              </a:rPr>
              <a:t>3</a:t>
            </a:r>
            <a:r>
              <a:rPr lang="fi-FI" sz="2400" dirty="0" smtClean="0">
                <a:solidFill>
                  <a:schemeClr val="tx2"/>
                </a:solidFill>
              </a:rPr>
              <a:t>, </a:t>
            </a:r>
            <a:r>
              <a:rPr lang="fi-FI" sz="2400" dirty="0" err="1" smtClean="0">
                <a:solidFill>
                  <a:schemeClr val="tx2"/>
                </a:solidFill>
              </a:rPr>
              <a:t>some</a:t>
            </a:r>
            <a:r>
              <a:rPr lang="fi-FI" sz="2400" dirty="0" smtClean="0">
                <a:solidFill>
                  <a:schemeClr val="tx2"/>
                </a:solidFill>
              </a:rPr>
              <a:t> </a:t>
            </a:r>
            <a:r>
              <a:rPr lang="fi-FI" sz="2400" dirty="0" err="1" smtClean="0">
                <a:solidFill>
                  <a:schemeClr val="tx2"/>
                </a:solidFill>
              </a:rPr>
              <a:t>POPs</a:t>
            </a:r>
            <a:endParaRPr lang="fi-FI" sz="2400" dirty="0">
              <a:solidFill>
                <a:schemeClr val="tx2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7492980" y="361665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b="1" dirty="0" smtClean="0">
                <a:solidFill>
                  <a:schemeClr val="bg1"/>
                </a:solidFill>
              </a:rPr>
              <a:t>0%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87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-27000"/>
            <a:ext cx="9151200" cy="6912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0"/>
          </p:nvPr>
        </p:nvSpPr>
        <p:spPr>
          <a:solidFill>
            <a:schemeClr val="bg1"/>
          </a:solidFill>
        </p:spPr>
      </p:sp>
      <p:pic>
        <p:nvPicPr>
          <p:cNvPr id="9" name="Kuva 8" descr="syke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6" y="6196162"/>
            <a:ext cx="952500" cy="542925"/>
          </a:xfrm>
          <a:prstGeom prst="rect">
            <a:avLst/>
          </a:prstGeom>
        </p:spPr>
      </p:pic>
      <p:sp>
        <p:nvSpPr>
          <p:cNvPr id="16" name="Otsikko 11"/>
          <p:cNvSpPr txBox="1">
            <a:spLocks/>
          </p:cNvSpPr>
          <p:nvPr/>
        </p:nvSpPr>
        <p:spPr>
          <a:xfrm>
            <a:off x="563674" y="1108510"/>
            <a:ext cx="4340836" cy="635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1410922" y="61569"/>
            <a:ext cx="7740278" cy="5904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/>
          <p:cNvSpPr/>
          <p:nvPr/>
        </p:nvSpPr>
        <p:spPr>
          <a:xfrm>
            <a:off x="1410922" y="354130"/>
            <a:ext cx="7200810" cy="48463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 smtClean="0">
              <a:solidFill>
                <a:schemeClr val="tx1"/>
              </a:solidFill>
            </a:endParaRPr>
          </a:p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31" name="Tekstiruutu 30"/>
          <p:cNvSpPr txBox="1"/>
          <p:nvPr/>
        </p:nvSpPr>
        <p:spPr>
          <a:xfrm>
            <a:off x="936340" y="340482"/>
            <a:ext cx="800802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 smtClean="0">
                <a:solidFill>
                  <a:srgbClr val="C00000"/>
                </a:solidFill>
              </a:rPr>
              <a:t>UPDATES TO NATIONAL </a:t>
            </a:r>
            <a:r>
              <a:rPr lang="fi-FI" sz="3600" b="1" dirty="0" err="1" smtClean="0">
                <a:solidFill>
                  <a:srgbClr val="C00000"/>
                </a:solidFill>
              </a:rPr>
              <a:t>EFs</a:t>
            </a:r>
            <a:r>
              <a:rPr lang="fi-FI" sz="3600" b="1" dirty="0" smtClean="0">
                <a:solidFill>
                  <a:srgbClr val="C00000"/>
                </a:solidFill>
              </a:rPr>
              <a:t> APPRECIATED</a:t>
            </a:r>
          </a:p>
          <a:p>
            <a:r>
              <a:rPr lang="en-US" sz="3600" dirty="0" smtClean="0"/>
              <a:t> </a:t>
            </a:r>
            <a:endParaRPr lang="en-US" sz="3600" dirty="0"/>
          </a:p>
          <a:p>
            <a:endParaRPr lang="en-US" sz="3600" b="1" dirty="0" smtClean="0">
              <a:solidFill>
                <a:schemeClr val="tx2"/>
              </a:solidFill>
            </a:endParaRPr>
          </a:p>
          <a:p>
            <a:endParaRPr lang="fi-FI" sz="3600" b="1" dirty="0">
              <a:solidFill>
                <a:schemeClr val="tx2"/>
              </a:solidFill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2385" y="932892"/>
            <a:ext cx="8329855" cy="385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iruutu 9"/>
          <p:cNvSpPr txBox="1"/>
          <p:nvPr/>
        </p:nvSpPr>
        <p:spPr>
          <a:xfrm>
            <a:off x="3343704" y="1114509"/>
            <a:ext cx="5950424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3600" u="sng" dirty="0" smtClean="0">
                <a:solidFill>
                  <a:schemeClr val="tx2"/>
                </a:solidFill>
                <a:hlinkClick r:id="rId4"/>
              </a:rPr>
              <a:t>http://www.apef-library.fi</a:t>
            </a:r>
            <a:endParaRPr lang="fi-FI" sz="3600" u="sng" dirty="0" smtClean="0">
              <a:solidFill>
                <a:schemeClr val="tx2"/>
              </a:solidFill>
            </a:endParaRPr>
          </a:p>
          <a:p>
            <a:endParaRPr lang="fi-FI" sz="3600" u="sng" dirty="0">
              <a:solidFill>
                <a:schemeClr val="tx2"/>
              </a:solidFill>
            </a:endParaRPr>
          </a:p>
          <a:p>
            <a:endParaRPr lang="fi-FI" sz="3600" u="sng" dirty="0" smtClean="0">
              <a:solidFill>
                <a:schemeClr val="tx2"/>
              </a:solidFill>
            </a:endParaRPr>
          </a:p>
          <a:p>
            <a:endParaRPr lang="fi-FI" sz="3600" u="sng" dirty="0">
              <a:solidFill>
                <a:schemeClr val="tx2"/>
              </a:solidFill>
            </a:endParaRPr>
          </a:p>
          <a:p>
            <a:endParaRPr lang="fi-FI" sz="3600" u="sng" dirty="0">
              <a:solidFill>
                <a:schemeClr val="tx2"/>
              </a:solidFill>
            </a:endParaRPr>
          </a:p>
        </p:txBody>
      </p:sp>
      <p:sp>
        <p:nvSpPr>
          <p:cNvPr id="13" name="Tekstiruutu 12"/>
          <p:cNvSpPr txBox="1"/>
          <p:nvPr/>
        </p:nvSpPr>
        <p:spPr>
          <a:xfrm>
            <a:off x="3381454" y="1846106"/>
            <a:ext cx="5663730" cy="5001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solidFill>
                  <a:schemeClr val="tx2"/>
                </a:solidFill>
              </a:rPr>
              <a:t>National </a:t>
            </a:r>
            <a:r>
              <a:rPr lang="fi-FI" sz="2800" dirty="0" err="1" smtClean="0">
                <a:solidFill>
                  <a:schemeClr val="tx2"/>
                </a:solidFill>
              </a:rPr>
              <a:t>EFs</a:t>
            </a:r>
            <a:r>
              <a:rPr lang="fi-FI" sz="2800" dirty="0" smtClean="0">
                <a:solidFill>
                  <a:schemeClr val="tx2"/>
                </a:solidFill>
              </a:rPr>
              <a:t> </a:t>
            </a:r>
            <a:r>
              <a:rPr lang="fi-FI" sz="2800" dirty="0" err="1" smtClean="0">
                <a:solidFill>
                  <a:schemeClr val="tx2"/>
                </a:solidFill>
              </a:rPr>
              <a:t>from</a:t>
            </a:r>
            <a:r>
              <a:rPr lang="fi-FI" sz="2800" dirty="0" smtClean="0">
                <a:solidFill>
                  <a:schemeClr val="tx2"/>
                </a:solidFill>
              </a:rPr>
              <a:t> </a:t>
            </a:r>
            <a:r>
              <a:rPr lang="fi-FI" sz="2800" dirty="0" err="1" smtClean="0">
                <a:solidFill>
                  <a:schemeClr val="tx2"/>
                </a:solidFill>
              </a:rPr>
              <a:t>IIRs</a:t>
            </a:r>
            <a:endParaRPr lang="fi-FI" sz="2800" dirty="0" smtClean="0">
              <a:solidFill>
                <a:schemeClr val="tx2"/>
              </a:solidFill>
            </a:endParaRPr>
          </a:p>
          <a:p>
            <a:r>
              <a:rPr lang="fi-FI" sz="2800" dirty="0" smtClean="0">
                <a:solidFill>
                  <a:schemeClr val="tx2"/>
                </a:solidFill>
              </a:rPr>
              <a:t>GB </a:t>
            </a:r>
            <a:r>
              <a:rPr lang="fi-FI" sz="2800" dirty="0">
                <a:solidFill>
                  <a:schemeClr val="tx2"/>
                </a:solidFill>
              </a:rPr>
              <a:t>2009 and 2013 </a:t>
            </a:r>
            <a:r>
              <a:rPr lang="fi-FI" sz="2800" dirty="0" err="1" smtClean="0">
                <a:solidFill>
                  <a:schemeClr val="tx2"/>
                </a:solidFill>
              </a:rPr>
              <a:t>Efs</a:t>
            </a:r>
            <a:endParaRPr lang="fi-FI" sz="2800" dirty="0" smtClean="0">
              <a:solidFill>
                <a:schemeClr val="tx2"/>
              </a:solidFill>
            </a:endParaRPr>
          </a:p>
          <a:p>
            <a:r>
              <a:rPr lang="fi-FI" sz="2800" dirty="0" err="1" smtClean="0">
                <a:solidFill>
                  <a:schemeClr val="tx2"/>
                </a:solidFill>
              </a:rPr>
              <a:t>Literature</a:t>
            </a:r>
            <a:endParaRPr lang="fi-FI" sz="2800" dirty="0" smtClean="0">
              <a:solidFill>
                <a:schemeClr val="tx2"/>
              </a:solidFill>
            </a:endParaRPr>
          </a:p>
          <a:p>
            <a:endParaRPr lang="fi-FI" sz="2800" dirty="0" smtClean="0">
              <a:solidFill>
                <a:schemeClr val="tx2"/>
              </a:solidFill>
            </a:endParaRPr>
          </a:p>
          <a:p>
            <a:endParaRPr lang="fi-FI" sz="1100" dirty="0" smtClean="0">
              <a:solidFill>
                <a:schemeClr val="tx2"/>
              </a:solidFill>
            </a:endParaRPr>
          </a:p>
          <a:p>
            <a:r>
              <a:rPr lang="fi-FI" sz="2800" dirty="0" smtClean="0">
                <a:solidFill>
                  <a:srgbClr val="C00000"/>
                </a:solidFill>
              </a:rPr>
              <a:t>Emission </a:t>
            </a:r>
            <a:r>
              <a:rPr lang="fi-FI" sz="2800" dirty="0" err="1">
                <a:solidFill>
                  <a:srgbClr val="C00000"/>
                </a:solidFill>
              </a:rPr>
              <a:t>factors</a:t>
            </a:r>
            <a:r>
              <a:rPr lang="fi-FI" sz="2800" dirty="0">
                <a:solidFill>
                  <a:srgbClr val="C00000"/>
                </a:solidFill>
              </a:rPr>
              <a:t> </a:t>
            </a:r>
            <a:r>
              <a:rPr lang="fi-FI" sz="2800" dirty="0" err="1">
                <a:solidFill>
                  <a:srgbClr val="C00000"/>
                </a:solidFill>
              </a:rPr>
              <a:t>from</a:t>
            </a:r>
            <a:r>
              <a:rPr lang="fi-FI" sz="2800" dirty="0">
                <a:solidFill>
                  <a:srgbClr val="C00000"/>
                </a:solidFill>
              </a:rPr>
              <a:t> </a:t>
            </a:r>
            <a:r>
              <a:rPr lang="fi-FI" sz="2800" dirty="0" smtClean="0">
                <a:solidFill>
                  <a:srgbClr val="C00000"/>
                </a:solidFill>
              </a:rPr>
              <a:t>2010-2012 </a:t>
            </a:r>
            <a:r>
              <a:rPr lang="fi-FI" sz="2800" dirty="0" err="1" smtClean="0">
                <a:solidFill>
                  <a:srgbClr val="C00000"/>
                </a:solidFill>
              </a:rPr>
              <a:t>IIRs</a:t>
            </a:r>
            <a:r>
              <a:rPr lang="fi-FI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fi-FI" sz="2800" dirty="0" smtClean="0">
                <a:solidFill>
                  <a:srgbClr val="C00000"/>
                </a:solidFill>
              </a:rPr>
              <a:t>18 </a:t>
            </a:r>
            <a:r>
              <a:rPr lang="fi-FI" sz="2800" dirty="0" err="1" smtClean="0">
                <a:solidFill>
                  <a:srgbClr val="C00000"/>
                </a:solidFill>
              </a:rPr>
              <a:t>countries</a:t>
            </a:r>
            <a:endParaRPr lang="fi-FI" sz="2800" dirty="0">
              <a:solidFill>
                <a:srgbClr val="C00000"/>
              </a:solidFill>
            </a:endParaRPr>
          </a:p>
          <a:p>
            <a:r>
              <a:rPr lang="fi-FI" sz="2800" dirty="0" smtClean="0">
                <a:solidFill>
                  <a:srgbClr val="C00000"/>
                </a:solidFill>
              </a:rPr>
              <a:t>Update </a:t>
            </a:r>
            <a:r>
              <a:rPr lang="fi-FI" sz="2800" dirty="0" err="1">
                <a:solidFill>
                  <a:srgbClr val="C00000"/>
                </a:solidFill>
              </a:rPr>
              <a:t>request</a:t>
            </a:r>
            <a:r>
              <a:rPr lang="fi-FI" sz="2800" dirty="0">
                <a:solidFill>
                  <a:srgbClr val="C00000"/>
                </a:solidFill>
              </a:rPr>
              <a:t> in 2015 </a:t>
            </a:r>
          </a:p>
          <a:p>
            <a:r>
              <a:rPr lang="fi-FI" sz="2800" dirty="0" err="1">
                <a:solidFill>
                  <a:srgbClr val="C00000"/>
                </a:solidFill>
              </a:rPr>
              <a:t>Updates</a:t>
            </a:r>
            <a:r>
              <a:rPr lang="fi-FI" sz="2800" dirty="0">
                <a:solidFill>
                  <a:srgbClr val="C00000"/>
                </a:solidFill>
              </a:rPr>
              <a:t> </a:t>
            </a:r>
            <a:r>
              <a:rPr lang="fi-FI" sz="2800" dirty="0" err="1" smtClean="0">
                <a:solidFill>
                  <a:srgbClr val="C00000"/>
                </a:solidFill>
              </a:rPr>
              <a:t>received</a:t>
            </a:r>
            <a:r>
              <a:rPr lang="fi-FI" sz="2800" dirty="0" smtClean="0">
                <a:solidFill>
                  <a:srgbClr val="C00000"/>
                </a:solidFill>
              </a:rPr>
              <a:t> </a:t>
            </a:r>
            <a:r>
              <a:rPr lang="fi-FI" sz="2800" dirty="0" err="1">
                <a:solidFill>
                  <a:srgbClr val="C00000"/>
                </a:solidFill>
              </a:rPr>
              <a:t>from</a:t>
            </a:r>
            <a:r>
              <a:rPr lang="fi-FI" sz="2800" dirty="0">
                <a:solidFill>
                  <a:srgbClr val="C00000"/>
                </a:solidFill>
              </a:rPr>
              <a:t> EE, SE, NO, </a:t>
            </a:r>
            <a:r>
              <a:rPr lang="fi-FI" sz="2800" dirty="0" smtClean="0">
                <a:solidFill>
                  <a:srgbClr val="C00000"/>
                </a:solidFill>
              </a:rPr>
              <a:t>IT</a:t>
            </a:r>
          </a:p>
          <a:p>
            <a:endParaRPr lang="fi-FI" sz="2800" dirty="0">
              <a:solidFill>
                <a:schemeClr val="tx2"/>
              </a:solidFill>
            </a:endParaRPr>
          </a:p>
          <a:p>
            <a:endParaRPr lang="fi-FI" sz="2800" dirty="0" smtClean="0">
              <a:solidFill>
                <a:schemeClr val="tx2"/>
              </a:solidFill>
            </a:endParaRPr>
          </a:p>
          <a:p>
            <a:endParaRPr lang="fi-FI" sz="2800" dirty="0"/>
          </a:p>
        </p:txBody>
      </p:sp>
      <p:sp>
        <p:nvSpPr>
          <p:cNvPr id="18" name="Suorakulmio 17"/>
          <p:cNvSpPr/>
          <p:nvPr/>
        </p:nvSpPr>
        <p:spPr>
          <a:xfrm>
            <a:off x="814145" y="4039501"/>
            <a:ext cx="1919947" cy="682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Tekstiruutu 31"/>
          <p:cNvSpPr txBox="1"/>
          <p:nvPr/>
        </p:nvSpPr>
        <p:spPr>
          <a:xfrm>
            <a:off x="209898" y="5560613"/>
            <a:ext cx="9070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b="1" dirty="0">
                <a:solidFill>
                  <a:srgbClr val="C00000"/>
                </a:solidFill>
              </a:rPr>
              <a:t>THANK YOU </a:t>
            </a:r>
            <a:r>
              <a:rPr lang="fi-FI" sz="3600" b="1" dirty="0" smtClean="0">
                <a:solidFill>
                  <a:srgbClr val="C00000"/>
                </a:solidFill>
              </a:rPr>
              <a:t>VERY MUCH FOR </a:t>
            </a:r>
            <a:r>
              <a:rPr lang="fi-FI" sz="3600" b="1" dirty="0">
                <a:solidFill>
                  <a:srgbClr val="C00000"/>
                </a:solidFill>
              </a:rPr>
              <a:t>YOUR SUPPORT!</a:t>
            </a:r>
          </a:p>
          <a:p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994760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/>
          <p:cNvSpPr/>
          <p:nvPr/>
        </p:nvSpPr>
        <p:spPr>
          <a:xfrm>
            <a:off x="0" y="-27000"/>
            <a:ext cx="9151200" cy="6912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0"/>
          </p:nvPr>
        </p:nvSpPr>
        <p:spPr>
          <a:solidFill>
            <a:schemeClr val="bg1"/>
          </a:solidFill>
        </p:spPr>
      </p:sp>
      <p:sp>
        <p:nvSpPr>
          <p:cNvPr id="7" name="Alaotsikko 2"/>
          <p:cNvSpPr txBox="1">
            <a:spLocks/>
          </p:cNvSpPr>
          <p:nvPr/>
        </p:nvSpPr>
        <p:spPr>
          <a:xfrm>
            <a:off x="1926568" y="3600000"/>
            <a:ext cx="5720680" cy="2209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Esityksen pitäjä / organisaatio</a:t>
            </a:r>
            <a:br>
              <a:rPr kumimoji="0" lang="fi-F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fi-FI" sz="3200" b="0" i="0" u="none" strike="noStrike" kern="120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tilaisuus, päivämäärä</a:t>
            </a:r>
            <a:endParaRPr kumimoji="0" lang="fi-FI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Kuva 8" descr="syke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6" y="6196162"/>
            <a:ext cx="952500" cy="542925"/>
          </a:xfrm>
          <a:prstGeom prst="rect">
            <a:avLst/>
          </a:prstGeom>
        </p:spPr>
      </p:pic>
      <p:sp>
        <p:nvSpPr>
          <p:cNvPr id="16" name="Otsikko 11"/>
          <p:cNvSpPr txBox="1">
            <a:spLocks/>
          </p:cNvSpPr>
          <p:nvPr/>
        </p:nvSpPr>
        <p:spPr>
          <a:xfrm>
            <a:off x="563674" y="1108510"/>
            <a:ext cx="4340836" cy="635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7" name="Suorakulmio 16"/>
          <p:cNvSpPr/>
          <p:nvPr/>
        </p:nvSpPr>
        <p:spPr>
          <a:xfrm>
            <a:off x="1976582" y="2447636"/>
            <a:ext cx="2355273" cy="3057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1410922" y="61569"/>
            <a:ext cx="7740278" cy="5904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Otsikko 1"/>
          <p:cNvSpPr txBox="1">
            <a:spLocks/>
          </p:cNvSpPr>
          <p:nvPr/>
        </p:nvSpPr>
        <p:spPr>
          <a:xfrm>
            <a:off x="1251750" y="-13500"/>
            <a:ext cx="7305520" cy="68849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 YOU FOR YOUR</a:t>
            </a:r>
            <a:r>
              <a:rPr kumimoji="0" lang="fi-FI" sz="6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ATTENTION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6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9764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-27000"/>
            <a:ext cx="9151200" cy="6912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Esityksen nimi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2"/>
                </a:solidFill>
              </a:rPr>
              <a:t>Esityksen pitäjä / organisaatio</a:t>
            </a:r>
            <a:br>
              <a:rPr lang="fi-FI" dirty="0" smtClean="0">
                <a:solidFill>
                  <a:schemeClr val="bg2"/>
                </a:solidFill>
              </a:rPr>
            </a:br>
            <a:r>
              <a:rPr lang="fi-FI" dirty="0" smtClean="0">
                <a:solidFill>
                  <a:schemeClr val="bg2"/>
                </a:solidFill>
              </a:rPr>
              <a:t>tilaisuus, päivämäärä</a:t>
            </a:r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553689" y="-27000"/>
            <a:ext cx="8604000" cy="6912000"/>
          </a:xfrm>
          <a:solidFill>
            <a:schemeClr val="bg1"/>
          </a:solidFill>
        </p:spPr>
      </p:sp>
      <p:sp>
        <p:nvSpPr>
          <p:cNvPr id="8" name="Suorakulmio 7"/>
          <p:cNvSpPr/>
          <p:nvPr/>
        </p:nvSpPr>
        <p:spPr>
          <a:xfrm>
            <a:off x="1527938" y="1853906"/>
            <a:ext cx="7411346" cy="4055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syke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6" y="6196162"/>
            <a:ext cx="952500" cy="542925"/>
          </a:xfrm>
          <a:prstGeom prst="rect">
            <a:avLst/>
          </a:prstGeom>
        </p:spPr>
      </p:pic>
      <p:sp>
        <p:nvSpPr>
          <p:cNvPr id="10" name="Pyöristetty suorakulmio 9"/>
          <p:cNvSpPr/>
          <p:nvPr/>
        </p:nvSpPr>
        <p:spPr>
          <a:xfrm>
            <a:off x="783771" y="4619799"/>
            <a:ext cx="1650671" cy="6524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AGRICULTURE</a:t>
            </a:r>
            <a:endParaRPr lang="fi-FI" b="1" dirty="0"/>
          </a:p>
        </p:txBody>
      </p:sp>
      <p:sp>
        <p:nvSpPr>
          <p:cNvPr id="12" name="Pyöristetty suorakulmio 11"/>
          <p:cNvSpPr/>
          <p:nvPr/>
        </p:nvSpPr>
        <p:spPr>
          <a:xfrm>
            <a:off x="783771" y="1810597"/>
            <a:ext cx="1650671" cy="6524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TRANSPORT</a:t>
            </a:r>
            <a:endParaRPr lang="fi-FI" b="1" dirty="0"/>
          </a:p>
        </p:txBody>
      </p:sp>
      <p:sp>
        <p:nvSpPr>
          <p:cNvPr id="13" name="Pyöristetty suorakulmio 12"/>
          <p:cNvSpPr/>
          <p:nvPr/>
        </p:nvSpPr>
        <p:spPr>
          <a:xfrm>
            <a:off x="783771" y="5474015"/>
            <a:ext cx="1650671" cy="6524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WASTE</a:t>
            </a:r>
            <a:endParaRPr lang="fi-FI" b="1" dirty="0"/>
          </a:p>
        </p:txBody>
      </p:sp>
      <p:sp>
        <p:nvSpPr>
          <p:cNvPr id="14" name="Pyöristetty suorakulmio 13"/>
          <p:cNvSpPr/>
          <p:nvPr/>
        </p:nvSpPr>
        <p:spPr>
          <a:xfrm>
            <a:off x="783771" y="3699245"/>
            <a:ext cx="1650671" cy="652404"/>
          </a:xfrm>
          <a:prstGeom prst="round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 smtClean="0"/>
              <a:t>PRODUCTS</a:t>
            </a:r>
            <a:endParaRPr lang="fi-FI" b="1" dirty="0"/>
          </a:p>
        </p:txBody>
      </p:sp>
      <p:sp>
        <p:nvSpPr>
          <p:cNvPr id="15" name="Pyöristetty suorakulmio 14"/>
          <p:cNvSpPr/>
          <p:nvPr/>
        </p:nvSpPr>
        <p:spPr>
          <a:xfrm>
            <a:off x="783771" y="2805334"/>
            <a:ext cx="1650671" cy="6524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>
                <a:solidFill>
                  <a:schemeClr val="bg1"/>
                </a:solidFill>
              </a:rPr>
              <a:t>INDUSTRY</a:t>
            </a:r>
            <a:endParaRPr lang="fi-FI" sz="2000" b="1" dirty="0">
              <a:solidFill>
                <a:schemeClr val="bg1"/>
              </a:solidFill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783771" y="883446"/>
            <a:ext cx="1650671" cy="6524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smtClean="0"/>
              <a:t>ENERGY</a:t>
            </a:r>
            <a:endParaRPr lang="fi-FI" sz="2000" b="1" dirty="0"/>
          </a:p>
        </p:txBody>
      </p:sp>
      <p:sp>
        <p:nvSpPr>
          <p:cNvPr id="17" name="Pyöristetty suorakulmio 16"/>
          <p:cNvSpPr/>
          <p:nvPr/>
        </p:nvSpPr>
        <p:spPr>
          <a:xfrm>
            <a:off x="4650969" y="880099"/>
            <a:ext cx="775485" cy="6658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EU ETS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8" name="Pyöristetty suorakulmio 17"/>
          <p:cNvSpPr/>
          <p:nvPr/>
        </p:nvSpPr>
        <p:spPr>
          <a:xfrm>
            <a:off x="2956705" y="880099"/>
            <a:ext cx="1451182" cy="6658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IED </a:t>
            </a:r>
            <a:r>
              <a:rPr lang="fi-FI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compliance</a:t>
            </a:r>
            <a:r>
              <a:rPr lang="fi-FI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data</a:t>
            </a:r>
            <a:endParaRPr lang="fi-FI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Pyöristetty suorakulmio 18"/>
          <p:cNvSpPr/>
          <p:nvPr/>
        </p:nvSpPr>
        <p:spPr>
          <a:xfrm>
            <a:off x="5736393" y="856377"/>
            <a:ext cx="921154" cy="6658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EPRTR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0" name="Pyöristetty suorakulmio 19"/>
          <p:cNvSpPr/>
          <p:nvPr/>
        </p:nvSpPr>
        <p:spPr>
          <a:xfrm>
            <a:off x="6972271" y="855615"/>
            <a:ext cx="1317801" cy="65293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EMS </a:t>
            </a:r>
            <a:r>
              <a:rPr lang="fi-FI" sz="1600" dirty="0" err="1" smtClean="0">
                <a:solidFill>
                  <a:schemeClr val="bg1"/>
                </a:solidFill>
              </a:rPr>
              <a:t>env</a:t>
            </a:r>
            <a:r>
              <a:rPr lang="fi-FI" sz="1600" dirty="0" smtClean="0">
                <a:solidFill>
                  <a:schemeClr val="bg1"/>
                </a:solidFill>
              </a:rPr>
              <a:t>. </a:t>
            </a:r>
            <a:r>
              <a:rPr lang="fi-FI" sz="1600" dirty="0" err="1" smtClean="0">
                <a:solidFill>
                  <a:schemeClr val="bg1"/>
                </a:solidFill>
              </a:rPr>
              <a:t>reports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3" name="Pyöristetty suorakulmio 22"/>
          <p:cNvSpPr/>
          <p:nvPr/>
        </p:nvSpPr>
        <p:spPr>
          <a:xfrm>
            <a:off x="2962896" y="4605616"/>
            <a:ext cx="1451182" cy="665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i="1" dirty="0">
                <a:solidFill>
                  <a:srgbClr val="C00000"/>
                </a:solidFill>
              </a:rPr>
              <a:t>IED </a:t>
            </a:r>
            <a:r>
              <a:rPr lang="fi-FI" sz="1600" i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compliance</a:t>
            </a:r>
            <a:r>
              <a:rPr lang="fi-FI" sz="1600" i="1" dirty="0">
                <a:solidFill>
                  <a:srgbClr val="C00000"/>
                </a:solidFill>
                <a:latin typeface="Arial Narrow" panose="020B0606020202030204" pitchFamily="34" charset="0"/>
              </a:rPr>
              <a:t> data</a:t>
            </a:r>
            <a:endParaRPr lang="fi-FI" sz="1600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Pyöristetty suorakulmio 24"/>
          <p:cNvSpPr/>
          <p:nvPr/>
        </p:nvSpPr>
        <p:spPr>
          <a:xfrm>
            <a:off x="4703576" y="2780745"/>
            <a:ext cx="775485" cy="6658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EU ETS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2" name="Pyöristetty suorakulmio 31"/>
          <p:cNvSpPr/>
          <p:nvPr/>
        </p:nvSpPr>
        <p:spPr>
          <a:xfrm>
            <a:off x="6972271" y="2776061"/>
            <a:ext cx="1317801" cy="65293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EMS </a:t>
            </a:r>
            <a:r>
              <a:rPr lang="fi-FI" sz="1600" dirty="0" err="1" smtClean="0">
                <a:solidFill>
                  <a:schemeClr val="bg1"/>
                </a:solidFill>
              </a:rPr>
              <a:t>env</a:t>
            </a:r>
            <a:r>
              <a:rPr lang="fi-FI" sz="1600" dirty="0" smtClean="0">
                <a:solidFill>
                  <a:schemeClr val="bg1"/>
                </a:solidFill>
              </a:rPr>
              <a:t>. </a:t>
            </a:r>
            <a:r>
              <a:rPr lang="fi-FI" sz="1600" dirty="0" err="1" smtClean="0">
                <a:solidFill>
                  <a:schemeClr val="bg1"/>
                </a:solidFill>
              </a:rPr>
              <a:t>reports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3" name="Pyöristetty suorakulmio 32"/>
          <p:cNvSpPr/>
          <p:nvPr/>
        </p:nvSpPr>
        <p:spPr>
          <a:xfrm>
            <a:off x="6972271" y="3688966"/>
            <a:ext cx="1317801" cy="6529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i="1" dirty="0" smtClean="0">
                <a:solidFill>
                  <a:schemeClr val="accent4"/>
                </a:solidFill>
              </a:rPr>
              <a:t>EMS </a:t>
            </a:r>
            <a:r>
              <a:rPr lang="fi-FI" sz="1600" i="1" dirty="0" err="1" smtClean="0">
                <a:solidFill>
                  <a:schemeClr val="accent4"/>
                </a:solidFill>
              </a:rPr>
              <a:t>env</a:t>
            </a:r>
            <a:r>
              <a:rPr lang="fi-FI" sz="1600" i="1" dirty="0" smtClean="0">
                <a:solidFill>
                  <a:schemeClr val="accent4"/>
                </a:solidFill>
              </a:rPr>
              <a:t>. </a:t>
            </a:r>
            <a:r>
              <a:rPr lang="fi-FI" sz="1600" i="1" dirty="0" err="1" smtClean="0">
                <a:solidFill>
                  <a:schemeClr val="accent4"/>
                </a:solidFill>
              </a:rPr>
              <a:t>reports</a:t>
            </a:r>
            <a:endParaRPr lang="fi-FI" i="1" dirty="0">
              <a:solidFill>
                <a:schemeClr val="accent4"/>
              </a:solidFill>
            </a:endParaRPr>
          </a:p>
        </p:txBody>
      </p:sp>
      <p:sp>
        <p:nvSpPr>
          <p:cNvPr id="34" name="Pyöristetty suorakulmio 33"/>
          <p:cNvSpPr/>
          <p:nvPr/>
        </p:nvSpPr>
        <p:spPr>
          <a:xfrm>
            <a:off x="6972271" y="5460765"/>
            <a:ext cx="1317801" cy="652939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EMS </a:t>
            </a:r>
            <a:r>
              <a:rPr lang="fi-FI" sz="1600" dirty="0" err="1" smtClean="0">
                <a:solidFill>
                  <a:schemeClr val="bg1"/>
                </a:solidFill>
              </a:rPr>
              <a:t>env</a:t>
            </a:r>
            <a:r>
              <a:rPr lang="fi-FI" sz="1600" dirty="0" smtClean="0">
                <a:solidFill>
                  <a:schemeClr val="bg1"/>
                </a:solidFill>
              </a:rPr>
              <a:t>. </a:t>
            </a:r>
            <a:r>
              <a:rPr lang="fi-FI" sz="1600" dirty="0" err="1" smtClean="0">
                <a:solidFill>
                  <a:schemeClr val="bg1"/>
                </a:solidFill>
              </a:rPr>
              <a:t>reports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6" name="Pyöristetty suorakulmio 35"/>
          <p:cNvSpPr/>
          <p:nvPr/>
        </p:nvSpPr>
        <p:spPr>
          <a:xfrm>
            <a:off x="5736393" y="2791686"/>
            <a:ext cx="921154" cy="6658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EPRTR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8" name="Pyöristetty suorakulmio 37"/>
          <p:cNvSpPr/>
          <p:nvPr/>
        </p:nvSpPr>
        <p:spPr>
          <a:xfrm>
            <a:off x="5736393" y="4594635"/>
            <a:ext cx="921154" cy="665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i="1" dirty="0" smtClean="0">
                <a:solidFill>
                  <a:schemeClr val="accent6"/>
                </a:solidFill>
              </a:rPr>
              <a:t>EPRTR</a:t>
            </a:r>
            <a:endParaRPr lang="fi-FI" i="1" dirty="0">
              <a:solidFill>
                <a:schemeClr val="accent6"/>
              </a:solidFill>
            </a:endParaRPr>
          </a:p>
        </p:txBody>
      </p:sp>
      <p:sp>
        <p:nvSpPr>
          <p:cNvPr id="39" name="Pyöristetty suorakulmio 38"/>
          <p:cNvSpPr/>
          <p:nvPr/>
        </p:nvSpPr>
        <p:spPr>
          <a:xfrm>
            <a:off x="5736393" y="5460367"/>
            <a:ext cx="921154" cy="66582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EPRTR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0" name="Pyöristetty suorakulmio 39"/>
          <p:cNvSpPr/>
          <p:nvPr/>
        </p:nvSpPr>
        <p:spPr>
          <a:xfrm>
            <a:off x="2956705" y="2793613"/>
            <a:ext cx="1451182" cy="6658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IED </a:t>
            </a:r>
            <a:r>
              <a:rPr lang="fi-FI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compliance</a:t>
            </a:r>
            <a:r>
              <a:rPr lang="fi-FI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data</a:t>
            </a:r>
            <a:endParaRPr lang="fi-FI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Pyöristetty suorakulmio 41"/>
          <p:cNvSpPr/>
          <p:nvPr/>
        </p:nvSpPr>
        <p:spPr>
          <a:xfrm>
            <a:off x="2956705" y="5467496"/>
            <a:ext cx="1451182" cy="6658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IED </a:t>
            </a:r>
            <a:r>
              <a:rPr lang="fi-FI" sz="16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compliance</a:t>
            </a:r>
            <a:r>
              <a:rPr lang="fi-FI" sz="1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data</a:t>
            </a:r>
            <a:endParaRPr lang="fi-FI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Pyöristetty suorakulmio 30"/>
          <p:cNvSpPr/>
          <p:nvPr/>
        </p:nvSpPr>
        <p:spPr>
          <a:xfrm>
            <a:off x="2956705" y="3694192"/>
            <a:ext cx="1451182" cy="665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i="1" dirty="0">
                <a:solidFill>
                  <a:srgbClr val="C00000"/>
                </a:solidFill>
              </a:rPr>
              <a:t>IED </a:t>
            </a:r>
            <a:r>
              <a:rPr lang="fi-FI" sz="1600" i="1" dirty="0" err="1">
                <a:solidFill>
                  <a:srgbClr val="C00000"/>
                </a:solidFill>
                <a:latin typeface="Arial Narrow" panose="020B0606020202030204" pitchFamily="34" charset="0"/>
              </a:rPr>
              <a:t>compliance</a:t>
            </a:r>
            <a:r>
              <a:rPr lang="fi-FI" sz="1600" i="1" dirty="0">
                <a:solidFill>
                  <a:srgbClr val="C00000"/>
                </a:solidFill>
                <a:latin typeface="Arial Narrow" panose="020B0606020202030204" pitchFamily="34" charset="0"/>
              </a:rPr>
              <a:t> data</a:t>
            </a:r>
            <a:endParaRPr lang="fi-FI" sz="1600" i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Pyöristetty suorakulmio 42"/>
          <p:cNvSpPr/>
          <p:nvPr/>
        </p:nvSpPr>
        <p:spPr>
          <a:xfrm>
            <a:off x="5736393" y="3699245"/>
            <a:ext cx="921154" cy="6658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i="1" dirty="0" smtClean="0">
                <a:solidFill>
                  <a:schemeClr val="accent6"/>
                </a:solidFill>
              </a:rPr>
              <a:t>EPRTR</a:t>
            </a:r>
            <a:endParaRPr lang="fi-FI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955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-27000"/>
            <a:ext cx="9151200" cy="6912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Esityksen nimi</a:t>
            </a:r>
            <a:endParaRPr lang="fi-FI" dirty="0"/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540000" y="0"/>
            <a:ext cx="8604000" cy="6912000"/>
          </a:xfrm>
          <a:solidFill>
            <a:schemeClr val="bg1"/>
          </a:solidFill>
        </p:spPr>
      </p:sp>
      <p:sp>
        <p:nvSpPr>
          <p:cNvPr id="8" name="Suorakulmio 7"/>
          <p:cNvSpPr/>
          <p:nvPr/>
        </p:nvSpPr>
        <p:spPr>
          <a:xfrm>
            <a:off x="501188" y="2636929"/>
            <a:ext cx="8650011" cy="395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1" y="-27001"/>
            <a:ext cx="8740239" cy="333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Kaavio 9"/>
          <p:cNvGraphicFramePr/>
          <p:nvPr>
            <p:extLst>
              <p:ext uri="{D42A27DB-BD31-4B8C-83A1-F6EECF244321}">
                <p14:modId xmlns:p14="http://schemas.microsoft.com/office/powerpoint/2010/main" val="2017070198"/>
              </p:ext>
            </p:extLst>
          </p:nvPr>
        </p:nvGraphicFramePr>
        <p:xfrm>
          <a:off x="1037230" y="134610"/>
          <a:ext cx="8122272" cy="7246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kstiruutu 12"/>
          <p:cNvSpPr txBox="1"/>
          <p:nvPr/>
        </p:nvSpPr>
        <p:spPr>
          <a:xfrm>
            <a:off x="1069870" y="3844977"/>
            <a:ext cx="3102680" cy="46166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fi-FI" sz="2400" b="1" dirty="0" smtClean="0"/>
              <a:t>NATIONAL TOTALS</a:t>
            </a:r>
            <a:endParaRPr lang="fi-FI" sz="2400" b="1" dirty="0"/>
          </a:p>
        </p:txBody>
      </p:sp>
      <p:sp>
        <p:nvSpPr>
          <p:cNvPr id="1031" name="Suorakulmio 1030"/>
          <p:cNvSpPr/>
          <p:nvPr/>
        </p:nvSpPr>
        <p:spPr>
          <a:xfrm>
            <a:off x="0" y="134610"/>
            <a:ext cx="914399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Differences in aggregation of data: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INVENTORY SOURCE CATEGORIES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v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s.  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PERMIT COMPLIANCE REPORT, PRTR, ETS, Other </a:t>
            </a:r>
          </a:p>
          <a:p>
            <a:pPr algn="ctr"/>
            <a:endParaRPr lang="en-US" sz="3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char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72" y="4325749"/>
            <a:ext cx="3102680" cy="2973430"/>
          </a:xfrm>
          <a:prstGeom prst="rect">
            <a:avLst/>
          </a:prstGeom>
          <a:noFill/>
        </p:spPr>
      </p:pic>
      <p:sp>
        <p:nvSpPr>
          <p:cNvPr id="11" name="Tekstiruutu 10"/>
          <p:cNvSpPr txBox="1"/>
          <p:nvPr/>
        </p:nvSpPr>
        <p:spPr>
          <a:xfrm>
            <a:off x="1037230" y="4290160"/>
            <a:ext cx="3135320" cy="510497"/>
          </a:xfrm>
          <a:prstGeom prst="rect">
            <a:avLst/>
          </a:prstGeom>
          <a:solidFill>
            <a:srgbClr val="CCFFFF"/>
          </a:solidFill>
        </p:spPr>
        <p:txBody>
          <a:bodyPr wrap="square" tIns="108000" bIns="108000" rtlCol="0">
            <a:spAutoFit/>
          </a:bodyPr>
          <a:lstStyle>
            <a:defPPr>
              <a:defRPr lang="fi-FI"/>
            </a:defPPr>
            <a:lvl1pPr>
              <a:defRPr sz="2400" b="1"/>
            </a:lvl1pPr>
          </a:lstStyle>
          <a:p>
            <a:r>
              <a:rPr lang="fi-FI" sz="1900" dirty="0" smtClean="0">
                <a:latin typeface="Aharoni" panose="02010803020104030203" pitchFamily="2" charset="-79"/>
                <a:cs typeface="Aharoni" panose="02010803020104030203" pitchFamily="2" charset="-79"/>
              </a:rPr>
              <a:t>UNFCCC-CRF/CLRTAP-NFR</a:t>
            </a:r>
            <a:endParaRPr lang="fi-FI" sz="19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9" name="Kaareva yhdysviiva 18"/>
          <p:cNvCxnSpPr/>
          <p:nvPr/>
        </p:nvCxnSpPr>
        <p:spPr>
          <a:xfrm rot="10800000" flipV="1">
            <a:off x="3930553" y="4075809"/>
            <a:ext cx="4258102" cy="842748"/>
          </a:xfrm>
          <a:prstGeom prst="curvedConnector3">
            <a:avLst>
              <a:gd name="adj1" fmla="val 83975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Kaareva yhdysviiva 24"/>
          <p:cNvCxnSpPr/>
          <p:nvPr/>
        </p:nvCxnSpPr>
        <p:spPr>
          <a:xfrm rot="10800000" flipV="1">
            <a:off x="3930553" y="4075807"/>
            <a:ext cx="4258103" cy="1075258"/>
          </a:xfrm>
          <a:prstGeom prst="curvedConnector3">
            <a:avLst>
              <a:gd name="adj1" fmla="val 81089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Kaareva yhdysviiva 30"/>
          <p:cNvCxnSpPr/>
          <p:nvPr/>
        </p:nvCxnSpPr>
        <p:spPr>
          <a:xfrm rot="10800000" flipV="1">
            <a:off x="3930553" y="4075809"/>
            <a:ext cx="4258103" cy="1293124"/>
          </a:xfrm>
          <a:prstGeom prst="curvedConnector3">
            <a:avLst>
              <a:gd name="adj1" fmla="val 77243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Kaareva yhdysviiva 1032"/>
          <p:cNvCxnSpPr/>
          <p:nvPr/>
        </p:nvCxnSpPr>
        <p:spPr>
          <a:xfrm rot="10800000" flipV="1">
            <a:off x="3930553" y="4075806"/>
            <a:ext cx="4258103" cy="2316710"/>
          </a:xfrm>
          <a:prstGeom prst="curvedConnector3">
            <a:avLst>
              <a:gd name="adj1" fmla="val 17949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0" name="Kaareva yhdysviiva 1029"/>
          <p:cNvCxnSpPr/>
          <p:nvPr/>
        </p:nvCxnSpPr>
        <p:spPr>
          <a:xfrm rot="10800000" flipV="1">
            <a:off x="3930552" y="4075808"/>
            <a:ext cx="4258104" cy="2030108"/>
          </a:xfrm>
          <a:prstGeom prst="curvedConnector3">
            <a:avLst>
              <a:gd name="adj1" fmla="val 19551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Kuu 11"/>
          <p:cNvSpPr/>
          <p:nvPr/>
        </p:nvSpPr>
        <p:spPr>
          <a:xfrm>
            <a:off x="0" y="-77836"/>
            <a:ext cx="1310185" cy="6912000"/>
          </a:xfrm>
          <a:prstGeom prst="moon">
            <a:avLst>
              <a:gd name="adj" fmla="val 43085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syke_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974" y="6287783"/>
            <a:ext cx="952500" cy="542925"/>
          </a:xfrm>
          <a:prstGeom prst="rect">
            <a:avLst/>
          </a:prstGeom>
        </p:spPr>
      </p:pic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7" y="9938"/>
            <a:ext cx="475013" cy="86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0242" y="-432048"/>
            <a:ext cx="283265" cy="108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Pyöristetty suorakulmio 1037"/>
          <p:cNvSpPr/>
          <p:nvPr/>
        </p:nvSpPr>
        <p:spPr>
          <a:xfrm>
            <a:off x="1310185" y="6559245"/>
            <a:ext cx="3125337" cy="739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3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23" y="6039241"/>
            <a:ext cx="408317" cy="24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75" y="6773557"/>
            <a:ext cx="262248" cy="109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2" name="Tasakylkinen kolmio 1041"/>
          <p:cNvSpPr/>
          <p:nvPr/>
        </p:nvSpPr>
        <p:spPr>
          <a:xfrm rot="3968392">
            <a:off x="1236518" y="6475451"/>
            <a:ext cx="434800" cy="421215"/>
          </a:xfrm>
          <a:prstGeom prst="triangle">
            <a:avLst>
              <a:gd name="adj" fmla="val 3511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1586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-27000"/>
            <a:ext cx="9151200" cy="6912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Esityksen nimi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2"/>
                </a:solidFill>
              </a:rPr>
              <a:t>Esityksen pitäjä / organisaatio</a:t>
            </a:r>
            <a:br>
              <a:rPr lang="fi-FI" dirty="0" smtClean="0">
                <a:solidFill>
                  <a:schemeClr val="bg2"/>
                </a:solidFill>
              </a:rPr>
            </a:br>
            <a:r>
              <a:rPr lang="fi-FI" dirty="0" smtClean="0">
                <a:solidFill>
                  <a:schemeClr val="bg2"/>
                </a:solidFill>
              </a:rPr>
              <a:t>tilaisuus, päivämäärä</a:t>
            </a:r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629087" y="0"/>
            <a:ext cx="8604000" cy="6912000"/>
          </a:xfrm>
          <a:solidFill>
            <a:schemeClr val="bg1"/>
          </a:solidFill>
        </p:spPr>
      </p:sp>
      <p:sp>
        <p:nvSpPr>
          <p:cNvPr id="8" name="Suorakulmio 7"/>
          <p:cNvSpPr/>
          <p:nvPr/>
        </p:nvSpPr>
        <p:spPr>
          <a:xfrm>
            <a:off x="1702191" y="2067951"/>
            <a:ext cx="7202658" cy="395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kehys 11"/>
          <p:cNvSpPr txBox="1"/>
          <p:nvPr/>
        </p:nvSpPr>
        <p:spPr>
          <a:xfrm>
            <a:off x="1280653" y="158268"/>
            <a:ext cx="8045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</a:rPr>
              <a:t>Thresholds in facility reporting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66" y="1107733"/>
            <a:ext cx="3823394" cy="508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uva 14" descr="syke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0512" y="6196162"/>
            <a:ext cx="952500" cy="542925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9" y="1895414"/>
            <a:ext cx="3927331" cy="5693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uoli vasemmalle ja oikealle 4"/>
          <p:cNvSpPr/>
          <p:nvPr/>
        </p:nvSpPr>
        <p:spPr>
          <a:xfrm rot="4475181">
            <a:off x="4023402" y="2116354"/>
            <a:ext cx="608076" cy="196569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3931932" y="2590000"/>
            <a:ext cx="1227077" cy="439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/>
          <p:cNvSpPr/>
          <p:nvPr/>
        </p:nvSpPr>
        <p:spPr>
          <a:xfrm>
            <a:off x="3162002" y="1287281"/>
            <a:ext cx="1609255" cy="4146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353" y="1027561"/>
            <a:ext cx="2654012" cy="46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llipsi 16"/>
          <p:cNvSpPr/>
          <p:nvPr/>
        </p:nvSpPr>
        <p:spPr>
          <a:xfrm>
            <a:off x="6321316" y="853969"/>
            <a:ext cx="1321429" cy="5332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Nuoli vasemmalle ja oikealle 17"/>
          <p:cNvSpPr/>
          <p:nvPr/>
        </p:nvSpPr>
        <p:spPr>
          <a:xfrm rot="20881775">
            <a:off x="4896195" y="1275471"/>
            <a:ext cx="1333445" cy="155714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223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-27000"/>
            <a:ext cx="9151200" cy="6912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15616" y="1870697"/>
            <a:ext cx="7342584" cy="1512167"/>
          </a:xfrm>
        </p:spPr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Esityksen nimi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926568" y="3681888"/>
            <a:ext cx="5720680" cy="2209800"/>
          </a:xfrm>
        </p:spPr>
        <p:txBody>
          <a:bodyPr/>
          <a:lstStyle/>
          <a:p>
            <a:r>
              <a:rPr lang="fi-FI" dirty="0" smtClean="0">
                <a:solidFill>
                  <a:schemeClr val="bg2"/>
                </a:solidFill>
              </a:rPr>
              <a:t>Esityksen pitäjä / organisaatio</a:t>
            </a:r>
            <a:br>
              <a:rPr lang="fi-FI" dirty="0" smtClean="0">
                <a:solidFill>
                  <a:schemeClr val="bg2"/>
                </a:solidFill>
              </a:rPr>
            </a:br>
            <a:r>
              <a:rPr lang="fi-FI" dirty="0" smtClean="0">
                <a:solidFill>
                  <a:schemeClr val="bg2"/>
                </a:solidFill>
              </a:rPr>
              <a:t>tilaisuus, päivämäärä</a:t>
            </a:r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547200" y="0"/>
            <a:ext cx="8604000" cy="6912000"/>
          </a:xfrm>
          <a:solidFill>
            <a:schemeClr val="bg1"/>
          </a:solidFill>
        </p:spPr>
      </p:sp>
      <p:sp>
        <p:nvSpPr>
          <p:cNvPr id="8" name="Suorakulmio 7"/>
          <p:cNvSpPr/>
          <p:nvPr/>
        </p:nvSpPr>
        <p:spPr>
          <a:xfrm>
            <a:off x="1602013" y="1972421"/>
            <a:ext cx="7542032" cy="395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syke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6" y="6291698"/>
            <a:ext cx="952500" cy="542925"/>
          </a:xfrm>
          <a:prstGeom prst="rect">
            <a:avLst/>
          </a:prstGeom>
        </p:spPr>
      </p:pic>
      <p:sp>
        <p:nvSpPr>
          <p:cNvPr id="4" name="Pyöristetty suorakulmio 3"/>
          <p:cNvSpPr/>
          <p:nvPr/>
        </p:nvSpPr>
        <p:spPr>
          <a:xfrm>
            <a:off x="2513453" y="2674962"/>
            <a:ext cx="545911" cy="559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B1</a:t>
            </a:r>
            <a:endParaRPr lang="fi-FI" dirty="0"/>
          </a:p>
        </p:txBody>
      </p:sp>
      <p:sp>
        <p:nvSpPr>
          <p:cNvPr id="13" name="Pyöristetty suorakulmio 12"/>
          <p:cNvSpPr/>
          <p:nvPr/>
        </p:nvSpPr>
        <p:spPr>
          <a:xfrm>
            <a:off x="342877" y="3384651"/>
            <a:ext cx="2143280" cy="4041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Compliance</a:t>
            </a:r>
            <a:r>
              <a:rPr lang="fi-FI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fi-FI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monitoring</a:t>
            </a:r>
            <a:endParaRPr lang="fi-FI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Pyöristetty suorakulmio 13"/>
          <p:cNvSpPr/>
          <p:nvPr/>
        </p:nvSpPr>
        <p:spPr>
          <a:xfrm>
            <a:off x="342877" y="3960434"/>
            <a:ext cx="2143280" cy="40007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>
                <a:solidFill>
                  <a:schemeClr val="tx2"/>
                </a:solidFill>
                <a:latin typeface="Arial Narrow" panose="020B0606020202030204" pitchFamily="34" charset="0"/>
              </a:rPr>
              <a:t>Emission Trading</a:t>
            </a:r>
          </a:p>
        </p:txBody>
      </p:sp>
      <p:sp>
        <p:nvSpPr>
          <p:cNvPr id="15" name="Pyöristetty suorakulmio 14"/>
          <p:cNvSpPr/>
          <p:nvPr/>
        </p:nvSpPr>
        <p:spPr>
          <a:xfrm>
            <a:off x="356525" y="4504591"/>
            <a:ext cx="2143280" cy="384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>
                <a:solidFill>
                  <a:schemeClr val="tx2"/>
                </a:solidFill>
                <a:latin typeface="Arial Narrow" panose="020B0606020202030204" pitchFamily="34" charset="0"/>
              </a:rPr>
              <a:t>EPRTR</a:t>
            </a:r>
          </a:p>
        </p:txBody>
      </p:sp>
      <p:sp>
        <p:nvSpPr>
          <p:cNvPr id="16" name="Pyöristetty suorakulmio 15"/>
          <p:cNvSpPr/>
          <p:nvPr/>
        </p:nvSpPr>
        <p:spPr>
          <a:xfrm>
            <a:off x="342877" y="5074916"/>
            <a:ext cx="2129632" cy="3862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EMS </a:t>
            </a:r>
            <a:r>
              <a:rPr lang="fi-FI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environm</a:t>
            </a:r>
            <a:r>
              <a:rPr lang="fi-FI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fi-FI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reports</a:t>
            </a:r>
            <a:endParaRPr lang="fi-FI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Pyöristetty suorakulmio 16"/>
          <p:cNvSpPr/>
          <p:nvPr/>
        </p:nvSpPr>
        <p:spPr>
          <a:xfrm>
            <a:off x="342877" y="5726802"/>
            <a:ext cx="2129632" cy="394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i-FI" dirty="0" err="1">
                <a:solidFill>
                  <a:schemeClr val="tx2"/>
                </a:solidFill>
                <a:latin typeface="Arial Narrow" panose="020B0606020202030204" pitchFamily="34" charset="0"/>
              </a:rPr>
              <a:t>Inquiries</a:t>
            </a:r>
            <a:endParaRPr lang="fi-FI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969363" y="2897954"/>
            <a:ext cx="618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…                    …                       …                    …</a:t>
            </a:r>
            <a:endParaRPr lang="fi-FI" sz="24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asakylkinen kolmio 29"/>
          <p:cNvSpPr/>
          <p:nvPr/>
        </p:nvSpPr>
        <p:spPr>
          <a:xfrm>
            <a:off x="2513453" y="1629057"/>
            <a:ext cx="603749" cy="550247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AD</a:t>
            </a:r>
            <a:endParaRPr lang="fi-FI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asakylkinen kolmio 30"/>
          <p:cNvSpPr/>
          <p:nvPr/>
        </p:nvSpPr>
        <p:spPr>
          <a:xfrm>
            <a:off x="4966469" y="1627197"/>
            <a:ext cx="603749" cy="550247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AD</a:t>
            </a:r>
            <a:endParaRPr lang="fi-FI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Tasakylkinen kolmio 31"/>
          <p:cNvSpPr/>
          <p:nvPr/>
        </p:nvSpPr>
        <p:spPr>
          <a:xfrm>
            <a:off x="4223968" y="1629057"/>
            <a:ext cx="603749" cy="550247"/>
          </a:xfrm>
          <a:prstGeom prst="triangl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i-FI" i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AD</a:t>
            </a:r>
            <a:endParaRPr lang="fi-FI" i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Tasakylkinen kolmio 32"/>
          <p:cNvSpPr/>
          <p:nvPr/>
        </p:nvSpPr>
        <p:spPr>
          <a:xfrm>
            <a:off x="3330853" y="1638569"/>
            <a:ext cx="603749" cy="550247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AD</a:t>
            </a:r>
            <a:endParaRPr lang="fi-FI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Tasakylkinen kolmio 33"/>
          <p:cNvSpPr/>
          <p:nvPr/>
        </p:nvSpPr>
        <p:spPr>
          <a:xfrm>
            <a:off x="7625854" y="1627616"/>
            <a:ext cx="603749" cy="550247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AD</a:t>
            </a:r>
            <a:endParaRPr lang="fi-FI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Tasakylkinen kolmio 34"/>
          <p:cNvSpPr/>
          <p:nvPr/>
        </p:nvSpPr>
        <p:spPr>
          <a:xfrm>
            <a:off x="8399363" y="1629057"/>
            <a:ext cx="603749" cy="550247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i-FI" dirty="0" smtClean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AD</a:t>
            </a:r>
            <a:endParaRPr lang="fi-FI" dirty="0">
              <a:solidFill>
                <a:schemeClr val="accent3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Ellipsi 35"/>
          <p:cNvSpPr/>
          <p:nvPr/>
        </p:nvSpPr>
        <p:spPr>
          <a:xfrm>
            <a:off x="2499805" y="945226"/>
            <a:ext cx="621936" cy="58685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7" name="Ellipsi 36"/>
          <p:cNvSpPr/>
          <p:nvPr/>
        </p:nvSpPr>
        <p:spPr>
          <a:xfrm>
            <a:off x="4210320" y="937378"/>
            <a:ext cx="621936" cy="58685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8" name="Ellipsi 37"/>
          <p:cNvSpPr/>
          <p:nvPr/>
        </p:nvSpPr>
        <p:spPr>
          <a:xfrm>
            <a:off x="7612206" y="937378"/>
            <a:ext cx="621936" cy="58685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39" name="Ellipsi 38"/>
          <p:cNvSpPr/>
          <p:nvPr/>
        </p:nvSpPr>
        <p:spPr>
          <a:xfrm>
            <a:off x="8380450" y="943177"/>
            <a:ext cx="621936" cy="58685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0" name="Ellipsi 39"/>
          <p:cNvSpPr/>
          <p:nvPr/>
        </p:nvSpPr>
        <p:spPr>
          <a:xfrm>
            <a:off x="4948065" y="948332"/>
            <a:ext cx="621936" cy="58685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1" name="Ellipsi 40"/>
          <p:cNvSpPr/>
          <p:nvPr/>
        </p:nvSpPr>
        <p:spPr>
          <a:xfrm>
            <a:off x="3312088" y="943173"/>
            <a:ext cx="621936" cy="58685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EM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2" name="Suorakulmio 41"/>
          <p:cNvSpPr/>
          <p:nvPr/>
        </p:nvSpPr>
        <p:spPr>
          <a:xfrm>
            <a:off x="4916417" y="684894"/>
            <a:ext cx="849757" cy="1678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Suorakulmio 42"/>
          <p:cNvSpPr/>
          <p:nvPr/>
        </p:nvSpPr>
        <p:spPr>
          <a:xfrm>
            <a:off x="3198177" y="803144"/>
            <a:ext cx="849757" cy="8242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5" name="Ellipsi 44"/>
          <p:cNvSpPr/>
          <p:nvPr/>
        </p:nvSpPr>
        <p:spPr>
          <a:xfrm>
            <a:off x="3312088" y="926808"/>
            <a:ext cx="621936" cy="586854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i-FI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AD*EF</a:t>
            </a:r>
            <a:endParaRPr lang="fi-FI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56" name="Tasakylkinen kolmio 55"/>
          <p:cNvSpPr/>
          <p:nvPr/>
        </p:nvSpPr>
        <p:spPr>
          <a:xfrm>
            <a:off x="4957355" y="1615449"/>
            <a:ext cx="603749" cy="550247"/>
          </a:xfrm>
          <a:prstGeom prst="triangl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i-FI" b="1" dirty="0" err="1" smtClean="0">
                <a:solidFill>
                  <a:srgbClr val="FFC000"/>
                </a:solidFill>
                <a:latin typeface="Arial Narrow" panose="020B0606020202030204" pitchFamily="34" charset="0"/>
              </a:rPr>
              <a:t>Est</a:t>
            </a:r>
            <a:endParaRPr lang="fi-FI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Ellipsi 57"/>
          <p:cNvSpPr/>
          <p:nvPr/>
        </p:nvSpPr>
        <p:spPr>
          <a:xfrm>
            <a:off x="4939168" y="937378"/>
            <a:ext cx="621936" cy="586854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i-FI" i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AD*EF</a:t>
            </a:r>
            <a:endParaRPr lang="fi-FI" i="1" dirty="0">
              <a:ln>
                <a:solidFill>
                  <a:srgbClr val="FFC00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69" name="Pyöristetty suorakulmio 68"/>
          <p:cNvSpPr/>
          <p:nvPr/>
        </p:nvSpPr>
        <p:spPr>
          <a:xfrm>
            <a:off x="4925889" y="2693393"/>
            <a:ext cx="545911" cy="531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dirty="0" smtClean="0"/>
              <a:t>Pr1</a:t>
            </a:r>
            <a:endParaRPr lang="fi-FI" dirty="0"/>
          </a:p>
        </p:txBody>
      </p:sp>
      <p:cxnSp>
        <p:nvCxnSpPr>
          <p:cNvPr id="71" name="Kulmayhdysviiva 70"/>
          <p:cNvCxnSpPr/>
          <p:nvPr/>
        </p:nvCxnSpPr>
        <p:spPr>
          <a:xfrm flipV="1">
            <a:off x="2486157" y="3050249"/>
            <a:ext cx="300251" cy="4819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Kulmayhdysviiva 72"/>
          <p:cNvCxnSpPr/>
          <p:nvPr/>
        </p:nvCxnSpPr>
        <p:spPr>
          <a:xfrm flipV="1">
            <a:off x="2486157" y="3029800"/>
            <a:ext cx="1094100" cy="50235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yöristetty suorakulmio 9"/>
          <p:cNvSpPr/>
          <p:nvPr/>
        </p:nvSpPr>
        <p:spPr>
          <a:xfrm>
            <a:off x="3307301" y="2674962"/>
            <a:ext cx="545911" cy="559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Bn</a:t>
            </a:r>
            <a:endParaRPr lang="fi-FI" dirty="0"/>
          </a:p>
        </p:txBody>
      </p:sp>
      <p:cxnSp>
        <p:nvCxnSpPr>
          <p:cNvPr id="78" name="Kulmayhdysviiva 77"/>
          <p:cNvCxnSpPr>
            <a:endCxn id="11" idx="2"/>
          </p:cNvCxnSpPr>
          <p:nvPr/>
        </p:nvCxnSpPr>
        <p:spPr>
          <a:xfrm flipV="1">
            <a:off x="2486157" y="3222409"/>
            <a:ext cx="1973424" cy="364335"/>
          </a:xfrm>
          <a:prstGeom prst="bentConnector2">
            <a:avLst/>
          </a:prstGeom>
          <a:ln w="9525">
            <a:prstDash val="lg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yöristetty suorakulmio 10"/>
          <p:cNvSpPr/>
          <p:nvPr/>
        </p:nvSpPr>
        <p:spPr>
          <a:xfrm>
            <a:off x="4186625" y="2691121"/>
            <a:ext cx="545911" cy="531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dirty="0" smtClean="0"/>
              <a:t>Pr1</a:t>
            </a:r>
            <a:endParaRPr lang="fi-FI" dirty="0"/>
          </a:p>
        </p:txBody>
      </p:sp>
      <p:cxnSp>
        <p:nvCxnSpPr>
          <p:cNvPr id="81" name="Kulmayhdysviiva 80"/>
          <p:cNvCxnSpPr>
            <a:stCxn id="14" idx="3"/>
          </p:cNvCxnSpPr>
          <p:nvPr/>
        </p:nvCxnSpPr>
        <p:spPr>
          <a:xfrm flipV="1">
            <a:off x="2486157" y="3193576"/>
            <a:ext cx="300252" cy="9668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Kulmayhdysviiva 82"/>
          <p:cNvCxnSpPr>
            <a:stCxn id="14" idx="3"/>
          </p:cNvCxnSpPr>
          <p:nvPr/>
        </p:nvCxnSpPr>
        <p:spPr>
          <a:xfrm flipV="1">
            <a:off x="2486157" y="3234521"/>
            <a:ext cx="1094100" cy="925950"/>
          </a:xfrm>
          <a:prstGeom prst="bentConnector3">
            <a:avLst>
              <a:gd name="adj1" fmla="val 998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Kulmayhdysviiva 84"/>
          <p:cNvCxnSpPr/>
          <p:nvPr/>
        </p:nvCxnSpPr>
        <p:spPr>
          <a:xfrm flipV="1">
            <a:off x="2513453" y="3019961"/>
            <a:ext cx="2685392" cy="5121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Kulmayhdysviiva 86"/>
          <p:cNvCxnSpPr>
            <a:endCxn id="20" idx="2"/>
          </p:cNvCxnSpPr>
          <p:nvPr/>
        </p:nvCxnSpPr>
        <p:spPr>
          <a:xfrm flipV="1">
            <a:off x="2513453" y="3227701"/>
            <a:ext cx="4629042" cy="355498"/>
          </a:xfrm>
          <a:prstGeom prst="bentConnector2">
            <a:avLst/>
          </a:prstGeom>
          <a:ln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yöristetty suorakulmio 19"/>
          <p:cNvSpPr/>
          <p:nvPr/>
        </p:nvSpPr>
        <p:spPr>
          <a:xfrm>
            <a:off x="6819664" y="2668143"/>
            <a:ext cx="645661" cy="559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St n</a:t>
            </a:r>
            <a:endParaRPr lang="fi-FI" dirty="0"/>
          </a:p>
        </p:txBody>
      </p:sp>
      <p:cxnSp>
        <p:nvCxnSpPr>
          <p:cNvPr id="90" name="Kulmayhdysviiva 89"/>
          <p:cNvCxnSpPr/>
          <p:nvPr/>
        </p:nvCxnSpPr>
        <p:spPr>
          <a:xfrm flipV="1">
            <a:off x="2513453" y="3050249"/>
            <a:ext cx="5431368" cy="481903"/>
          </a:xfrm>
          <a:prstGeom prst="bentConnector2">
            <a:avLst/>
          </a:prstGeom>
          <a:ln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yöristetty suorakulmio 17"/>
          <p:cNvSpPr/>
          <p:nvPr/>
        </p:nvSpPr>
        <p:spPr>
          <a:xfrm>
            <a:off x="7660039" y="2695411"/>
            <a:ext cx="569564" cy="559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dirty="0" smtClean="0"/>
              <a:t>W1</a:t>
            </a:r>
            <a:endParaRPr lang="fi-FI" dirty="0"/>
          </a:p>
        </p:txBody>
      </p:sp>
      <p:sp>
        <p:nvSpPr>
          <p:cNvPr id="22" name="Pyöristetty suorakulmio 21"/>
          <p:cNvSpPr/>
          <p:nvPr/>
        </p:nvSpPr>
        <p:spPr>
          <a:xfrm>
            <a:off x="8461612" y="2677229"/>
            <a:ext cx="541500" cy="559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i-FI" dirty="0" err="1" smtClean="0"/>
              <a:t>Wn</a:t>
            </a:r>
            <a:endParaRPr lang="fi-FI" dirty="0"/>
          </a:p>
        </p:txBody>
      </p:sp>
      <p:cxnSp>
        <p:nvCxnSpPr>
          <p:cNvPr id="93" name="Kulmayhdysviiva 92"/>
          <p:cNvCxnSpPr/>
          <p:nvPr/>
        </p:nvCxnSpPr>
        <p:spPr>
          <a:xfrm flipV="1">
            <a:off x="2513453" y="3032067"/>
            <a:ext cx="6218909" cy="50008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Kulmayhdysviiva 94"/>
          <p:cNvCxnSpPr/>
          <p:nvPr/>
        </p:nvCxnSpPr>
        <p:spPr>
          <a:xfrm flipV="1">
            <a:off x="2499805" y="3014345"/>
            <a:ext cx="3773988" cy="516035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yöristetty suorakulmio 20"/>
          <p:cNvSpPr/>
          <p:nvPr/>
        </p:nvSpPr>
        <p:spPr>
          <a:xfrm>
            <a:off x="6000837" y="2661280"/>
            <a:ext cx="545911" cy="5595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dirty="0" err="1" smtClean="0"/>
              <a:t>PUn</a:t>
            </a:r>
            <a:endParaRPr lang="fi-FI" dirty="0"/>
          </a:p>
        </p:txBody>
      </p:sp>
      <p:sp>
        <p:nvSpPr>
          <p:cNvPr id="100" name="Oikea aaltosulje 99"/>
          <p:cNvSpPr/>
          <p:nvPr/>
        </p:nvSpPr>
        <p:spPr>
          <a:xfrm rot="5400000">
            <a:off x="5684111" y="1569464"/>
            <a:ext cx="308862" cy="6327689"/>
          </a:xfrm>
          <a:prstGeom prst="rightBrace">
            <a:avLst>
              <a:gd name="adj1" fmla="val 14384"/>
              <a:gd name="adj2" fmla="val 519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3" name="Oikea aaltosulje 102"/>
          <p:cNvSpPr/>
          <p:nvPr/>
        </p:nvSpPr>
        <p:spPr>
          <a:xfrm rot="5400000">
            <a:off x="5700031" y="2090360"/>
            <a:ext cx="308862" cy="6327689"/>
          </a:xfrm>
          <a:prstGeom prst="rightBrace">
            <a:avLst>
              <a:gd name="adj1" fmla="val 14384"/>
              <a:gd name="adj2" fmla="val 5194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4" name="Kulmayhdysviiva 103"/>
          <p:cNvCxnSpPr/>
          <p:nvPr/>
        </p:nvCxnSpPr>
        <p:spPr>
          <a:xfrm flipV="1">
            <a:off x="2499805" y="5440386"/>
            <a:ext cx="300251" cy="48190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Kulmayhdysviiva 104"/>
          <p:cNvCxnSpPr/>
          <p:nvPr/>
        </p:nvCxnSpPr>
        <p:spPr>
          <a:xfrm flipV="1">
            <a:off x="2499805" y="5419937"/>
            <a:ext cx="1094100" cy="50235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Kulmayhdysviiva 105"/>
          <p:cNvCxnSpPr/>
          <p:nvPr/>
        </p:nvCxnSpPr>
        <p:spPr>
          <a:xfrm flipV="1">
            <a:off x="2499805" y="5407826"/>
            <a:ext cx="1973424" cy="514462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Kulmayhdysviiva 106"/>
          <p:cNvCxnSpPr/>
          <p:nvPr/>
        </p:nvCxnSpPr>
        <p:spPr>
          <a:xfrm flipV="1">
            <a:off x="2527101" y="5410098"/>
            <a:ext cx="2685392" cy="51219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Kulmayhdysviiva 107"/>
          <p:cNvCxnSpPr/>
          <p:nvPr/>
        </p:nvCxnSpPr>
        <p:spPr>
          <a:xfrm flipV="1">
            <a:off x="2527101" y="5413118"/>
            <a:ext cx="4629042" cy="509172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Kulmayhdysviiva 108"/>
          <p:cNvCxnSpPr/>
          <p:nvPr/>
        </p:nvCxnSpPr>
        <p:spPr>
          <a:xfrm flipV="1">
            <a:off x="2527101" y="5440386"/>
            <a:ext cx="5431368" cy="48190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Kulmayhdysviiva 109"/>
          <p:cNvCxnSpPr/>
          <p:nvPr/>
        </p:nvCxnSpPr>
        <p:spPr>
          <a:xfrm flipV="1">
            <a:off x="2527101" y="5422204"/>
            <a:ext cx="6218909" cy="50008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Kulmayhdysviiva 110"/>
          <p:cNvCxnSpPr/>
          <p:nvPr/>
        </p:nvCxnSpPr>
        <p:spPr>
          <a:xfrm flipV="1">
            <a:off x="2513453" y="5406255"/>
            <a:ext cx="3773988" cy="516035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kstiruutu 111"/>
          <p:cNvSpPr txBox="1"/>
          <p:nvPr/>
        </p:nvSpPr>
        <p:spPr>
          <a:xfrm>
            <a:off x="2511195" y="150122"/>
            <a:ext cx="6322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solidFill>
                  <a:schemeClr val="accent1"/>
                </a:solidFill>
              </a:rPr>
              <a:t>AVAILABILITY/USE OF UNIT  SPECIFIC DATA</a:t>
            </a:r>
            <a:endParaRPr lang="fi-FI" sz="2800" dirty="0">
              <a:solidFill>
                <a:schemeClr val="accent1"/>
              </a:solidFill>
            </a:endParaRPr>
          </a:p>
        </p:txBody>
      </p:sp>
      <p:sp>
        <p:nvSpPr>
          <p:cNvPr id="113" name="Ellipsi 112"/>
          <p:cNvSpPr/>
          <p:nvPr/>
        </p:nvSpPr>
        <p:spPr>
          <a:xfrm>
            <a:off x="5924812" y="946680"/>
            <a:ext cx="621936" cy="58685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dirty="0" smtClean="0">
                <a:solidFill>
                  <a:srgbClr val="C00000"/>
                </a:solidFill>
              </a:rPr>
              <a:t>EM</a:t>
            </a:r>
            <a:endParaRPr lang="fi-FI" dirty="0">
              <a:solidFill>
                <a:srgbClr val="C00000"/>
              </a:solidFill>
            </a:endParaRPr>
          </a:p>
        </p:txBody>
      </p:sp>
      <p:sp>
        <p:nvSpPr>
          <p:cNvPr id="114" name="Ellipsi 113"/>
          <p:cNvSpPr/>
          <p:nvPr/>
        </p:nvSpPr>
        <p:spPr>
          <a:xfrm>
            <a:off x="6784621" y="948332"/>
            <a:ext cx="621936" cy="58685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EM</a:t>
            </a:r>
            <a:endParaRPr lang="fi-FI" dirty="0">
              <a:solidFill>
                <a:schemeClr val="bg1"/>
              </a:solidFill>
            </a:endParaRPr>
          </a:p>
        </p:txBody>
      </p:sp>
      <p:cxnSp>
        <p:nvCxnSpPr>
          <p:cNvPr id="116" name="Kulmayhdysviiva 115"/>
          <p:cNvCxnSpPr>
            <a:stCxn id="17" idx="3"/>
          </p:cNvCxnSpPr>
          <p:nvPr/>
        </p:nvCxnSpPr>
        <p:spPr>
          <a:xfrm flipV="1">
            <a:off x="2472509" y="3220838"/>
            <a:ext cx="3801284" cy="2703100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asakylkinen kolmio 116"/>
          <p:cNvSpPr/>
          <p:nvPr/>
        </p:nvSpPr>
        <p:spPr>
          <a:xfrm>
            <a:off x="5971917" y="1615448"/>
            <a:ext cx="603749" cy="550247"/>
          </a:xfrm>
          <a:prstGeom prst="triangl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fi-FI" b="1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AD</a:t>
            </a:r>
            <a:endParaRPr lang="fi-FI" b="1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118" name="Ellipsi 117"/>
          <p:cNvSpPr/>
          <p:nvPr/>
        </p:nvSpPr>
        <p:spPr>
          <a:xfrm>
            <a:off x="5917559" y="944829"/>
            <a:ext cx="621936" cy="586854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i-FI" b="1" dirty="0" smtClean="0">
                <a:solidFill>
                  <a:srgbClr val="FFC000"/>
                </a:solidFill>
              </a:rPr>
              <a:t>EM</a:t>
            </a:r>
            <a:endParaRPr lang="fi-FI" b="1" dirty="0">
              <a:solidFill>
                <a:srgbClr val="FFC000"/>
              </a:solidFill>
            </a:endParaRPr>
          </a:p>
        </p:txBody>
      </p:sp>
      <p:cxnSp>
        <p:nvCxnSpPr>
          <p:cNvPr id="120" name="Kulmayhdysviiva 119"/>
          <p:cNvCxnSpPr>
            <a:stCxn id="17" idx="3"/>
          </p:cNvCxnSpPr>
          <p:nvPr/>
        </p:nvCxnSpPr>
        <p:spPr>
          <a:xfrm flipV="1">
            <a:off x="2472509" y="3224681"/>
            <a:ext cx="2726336" cy="2699257"/>
          </a:xfrm>
          <a:prstGeom prst="bentConnector2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2786409" y="6141570"/>
            <a:ext cx="25603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 i="1" dirty="0" smtClean="0">
                <a:solidFill>
                  <a:srgbClr val="C00000"/>
                </a:solidFill>
              </a:rPr>
              <a:t>VERIFICATION</a:t>
            </a:r>
            <a:endParaRPr lang="fi-FI" sz="3200" b="1" i="1" dirty="0">
              <a:solidFill>
                <a:srgbClr val="C00000"/>
              </a:solidFill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2481133" y="2356728"/>
            <a:ext cx="6211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50000"/>
              </a:lnSpc>
            </a:pPr>
            <a:r>
              <a:rPr lang="fi-FI" sz="1600" dirty="0" smtClean="0">
                <a:solidFill>
                  <a:schemeClr val="accent1"/>
                </a:solidFill>
              </a:rPr>
              <a:t>       ENERGY                     PROCESS            PRODUCT   STORAGE          WASTE</a:t>
            </a:r>
          </a:p>
          <a:p>
            <a:pPr>
              <a:lnSpc>
                <a:spcPct val="50000"/>
              </a:lnSpc>
            </a:pPr>
            <a:r>
              <a:rPr lang="fi-FI" sz="1600" dirty="0">
                <a:solidFill>
                  <a:schemeClr val="accent1"/>
                </a:solidFill>
              </a:rPr>
              <a:t> </a:t>
            </a:r>
            <a:r>
              <a:rPr lang="fi-FI" sz="1600" dirty="0" smtClean="0">
                <a:solidFill>
                  <a:schemeClr val="accent1"/>
                </a:solidFill>
              </a:rPr>
              <a:t>                                                                           USE            YARD..</a:t>
            </a:r>
            <a:endParaRPr lang="fi-FI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42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5" grpId="0" animBg="1"/>
      <p:bldP spid="56" grpId="0" animBg="1"/>
      <p:bldP spid="58" grpId="0" animBg="1"/>
      <p:bldP spid="117" grpId="0" animBg="1"/>
      <p:bldP spid="118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-27000"/>
            <a:ext cx="9151200" cy="6912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Esityksen nimi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2"/>
                </a:solidFill>
              </a:rPr>
              <a:t>Esityksen pitäjä / organisaatio</a:t>
            </a:r>
            <a:br>
              <a:rPr lang="fi-FI" dirty="0" smtClean="0">
                <a:solidFill>
                  <a:schemeClr val="bg2"/>
                </a:solidFill>
              </a:rPr>
            </a:br>
            <a:r>
              <a:rPr lang="fi-FI" dirty="0" smtClean="0">
                <a:solidFill>
                  <a:schemeClr val="bg2"/>
                </a:solidFill>
              </a:rPr>
              <a:t>tilaisuus, päivämäärä</a:t>
            </a:r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540000" y="0"/>
            <a:ext cx="8604000" cy="6912000"/>
          </a:xfrm>
          <a:solidFill>
            <a:schemeClr val="bg1"/>
          </a:solidFill>
        </p:spPr>
      </p:sp>
      <p:sp>
        <p:nvSpPr>
          <p:cNvPr id="8" name="Suorakulmio 7"/>
          <p:cNvSpPr/>
          <p:nvPr/>
        </p:nvSpPr>
        <p:spPr>
          <a:xfrm>
            <a:off x="1702191" y="2067951"/>
            <a:ext cx="7202658" cy="395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syke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6" y="6196162"/>
            <a:ext cx="952500" cy="542925"/>
          </a:xfrm>
          <a:prstGeom prst="rect">
            <a:avLst/>
          </a:prstGeom>
        </p:spPr>
      </p:pic>
      <p:pic>
        <p:nvPicPr>
          <p:cNvPr id="10" name="Kuva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5110" y="2067951"/>
            <a:ext cx="6932854" cy="356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Kulmayhdysviiva 10"/>
          <p:cNvCxnSpPr>
            <a:stCxn id="4" idx="2"/>
            <a:endCxn id="35" idx="0"/>
          </p:cNvCxnSpPr>
          <p:nvPr/>
        </p:nvCxnSpPr>
        <p:spPr>
          <a:xfrm rot="16200000" flipH="1">
            <a:off x="5836189" y="588632"/>
            <a:ext cx="616485" cy="2518955"/>
          </a:xfrm>
          <a:prstGeom prst="bentConnector3">
            <a:avLst>
              <a:gd name="adj1" fmla="val 50000"/>
            </a:avLst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ruutu 3"/>
          <p:cNvSpPr txBox="1"/>
          <p:nvPr/>
        </p:nvSpPr>
        <p:spPr>
          <a:xfrm>
            <a:off x="2522946" y="736983"/>
            <a:ext cx="4724015" cy="802885"/>
          </a:xfrm>
          <a:prstGeom prst="rect">
            <a:avLst/>
          </a:prstGeom>
          <a:solidFill>
            <a:srgbClr val="ADF3F1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 tIns="108000" bIns="108000" rtlCol="0">
            <a:spAutoFit/>
          </a:bodyPr>
          <a:lstStyle/>
          <a:p>
            <a:pPr algn="ctr"/>
            <a:r>
              <a:rPr lang="fi-FI" sz="2000" b="1" dirty="0" err="1" smtClean="0">
                <a:solidFill>
                  <a:schemeClr val="tx2"/>
                </a:solidFill>
              </a:rPr>
              <a:t>Verification</a:t>
            </a:r>
            <a:r>
              <a:rPr lang="fi-FI" sz="2000" b="1" dirty="0" smtClean="0">
                <a:solidFill>
                  <a:schemeClr val="tx2"/>
                </a:solidFill>
              </a:rPr>
              <a:t> </a:t>
            </a:r>
            <a:r>
              <a:rPr lang="fi-FI" sz="2000" b="1" dirty="0" err="1" smtClean="0">
                <a:solidFill>
                  <a:schemeClr val="tx2"/>
                </a:solidFill>
              </a:rPr>
              <a:t>by</a:t>
            </a:r>
            <a:r>
              <a:rPr lang="fi-FI" sz="2000" b="1" dirty="0" smtClean="0">
                <a:solidFill>
                  <a:schemeClr val="tx2"/>
                </a:solidFill>
              </a:rPr>
              <a:t> </a:t>
            </a:r>
            <a:r>
              <a:rPr lang="fi-FI" sz="2000" b="1" dirty="0" err="1" smtClean="0">
                <a:solidFill>
                  <a:schemeClr val="tx2"/>
                </a:solidFill>
              </a:rPr>
              <a:t>inventory</a:t>
            </a:r>
            <a:r>
              <a:rPr lang="fi-FI" sz="2000" b="1" dirty="0" smtClean="0">
                <a:solidFill>
                  <a:schemeClr val="tx2"/>
                </a:solidFill>
              </a:rPr>
              <a:t> </a:t>
            </a:r>
            <a:r>
              <a:rPr lang="fi-FI" sz="2000" b="1" dirty="0" err="1" smtClean="0">
                <a:solidFill>
                  <a:schemeClr val="tx2"/>
                </a:solidFill>
              </a:rPr>
              <a:t>agencies</a:t>
            </a:r>
            <a:endParaRPr lang="fi-FI" sz="2000" b="1" dirty="0" smtClean="0">
              <a:solidFill>
                <a:schemeClr val="tx2"/>
              </a:solidFill>
            </a:endParaRPr>
          </a:p>
          <a:p>
            <a:pPr algn="ctr"/>
            <a:r>
              <a:rPr lang="fi-FI" dirty="0" err="1" smtClean="0">
                <a:solidFill>
                  <a:schemeClr val="tx2"/>
                </a:solidFill>
              </a:rPr>
              <a:t>Contacts</a:t>
            </a:r>
            <a:r>
              <a:rPr lang="fi-FI" dirty="0" smtClean="0">
                <a:solidFill>
                  <a:schemeClr val="tx2"/>
                </a:solidFill>
              </a:rPr>
              <a:t> with </a:t>
            </a:r>
            <a:r>
              <a:rPr lang="fi-FI" dirty="0" err="1" smtClean="0">
                <a:solidFill>
                  <a:schemeClr val="tx2"/>
                </a:solidFill>
              </a:rPr>
              <a:t>supervising</a:t>
            </a:r>
            <a:r>
              <a:rPr lang="fi-FI" dirty="0" smtClean="0">
                <a:solidFill>
                  <a:schemeClr val="tx2"/>
                </a:solidFill>
              </a:rPr>
              <a:t> </a:t>
            </a:r>
            <a:r>
              <a:rPr lang="fi-FI" dirty="0" err="1" smtClean="0">
                <a:solidFill>
                  <a:schemeClr val="tx2"/>
                </a:solidFill>
              </a:rPr>
              <a:t>authority</a:t>
            </a:r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dirty="0" smtClean="0">
                <a:solidFill>
                  <a:schemeClr val="tx2"/>
                </a:solidFill>
              </a:rPr>
              <a:t>&amp; </a:t>
            </a:r>
            <a:r>
              <a:rPr lang="fi-FI" dirty="0" err="1" smtClean="0">
                <a:solidFill>
                  <a:schemeClr val="tx2"/>
                </a:solidFill>
              </a:rPr>
              <a:t>facility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1702191" y="2156354"/>
            <a:ext cx="1641510" cy="422405"/>
          </a:xfrm>
          <a:prstGeom prst="rect">
            <a:avLst/>
          </a:prstGeom>
          <a:solidFill>
            <a:schemeClr val="tx2"/>
          </a:solidFill>
        </p:spPr>
        <p:txBody>
          <a:bodyPr wrap="square" lIns="0" tIns="72000" rIns="0" bIns="72000" rtlCol="0">
            <a:spAutoFit/>
          </a:bodyPr>
          <a:lstStyle/>
          <a:p>
            <a:pPr algn="ctr"/>
            <a:r>
              <a:rPr lang="fi-FI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Facilities</a:t>
            </a:r>
            <a:endParaRPr lang="fi-FI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Suorakulmio 19"/>
          <p:cNvSpPr/>
          <p:nvPr/>
        </p:nvSpPr>
        <p:spPr>
          <a:xfrm>
            <a:off x="6155140" y="2251890"/>
            <a:ext cx="2183642" cy="3275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/>
        </p:nvSpPr>
        <p:spPr>
          <a:xfrm>
            <a:off x="1702191" y="2251889"/>
            <a:ext cx="1641510" cy="327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6" name="Kulmayhdysviiva 25"/>
          <p:cNvCxnSpPr>
            <a:stCxn id="4" idx="2"/>
            <a:endCxn id="15" idx="0"/>
          </p:cNvCxnSpPr>
          <p:nvPr/>
        </p:nvCxnSpPr>
        <p:spPr>
          <a:xfrm rot="5400000">
            <a:off x="3395707" y="667107"/>
            <a:ext cx="616486" cy="2362008"/>
          </a:xfrm>
          <a:prstGeom prst="bentConnector3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kstiruutu 34"/>
          <p:cNvSpPr txBox="1"/>
          <p:nvPr/>
        </p:nvSpPr>
        <p:spPr>
          <a:xfrm>
            <a:off x="6168785" y="2156353"/>
            <a:ext cx="2470247" cy="422405"/>
          </a:xfrm>
          <a:prstGeom prst="rect">
            <a:avLst/>
          </a:prstGeom>
          <a:solidFill>
            <a:schemeClr val="tx2"/>
          </a:solidFill>
        </p:spPr>
        <p:txBody>
          <a:bodyPr wrap="square" lIns="0" tIns="72000" rIns="0" bIns="72000" rtlCol="0">
            <a:spAutoFit/>
          </a:bodyPr>
          <a:lstStyle/>
          <a:p>
            <a:pPr algn="ctr"/>
            <a:r>
              <a:rPr lang="fi-FI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Supervising</a:t>
            </a:r>
            <a:r>
              <a:rPr lang="fi-FI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fi-FI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authorities</a:t>
            </a:r>
            <a:endParaRPr lang="fi-FI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342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jekti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255"/>
            <a:ext cx="9048466" cy="669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" name="Tekstikehys 120"/>
          <p:cNvSpPr txBox="1"/>
          <p:nvPr/>
        </p:nvSpPr>
        <p:spPr>
          <a:xfrm rot="20427514">
            <a:off x="3958787" y="2035669"/>
            <a:ext cx="18870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400" dirty="0" smtClean="0">
                <a:solidFill>
                  <a:srgbClr val="98413A"/>
                </a:solidFill>
                <a:latin typeface="Arial Narrow" pitchFamily="34" charset="0"/>
              </a:rPr>
              <a:t>QA/QC </a:t>
            </a:r>
            <a:r>
              <a:rPr lang="fi-FI" sz="2400" dirty="0" err="1" smtClean="0">
                <a:solidFill>
                  <a:srgbClr val="98413A"/>
                </a:solidFill>
                <a:latin typeface="Arial Narrow" pitchFamily="34" charset="0"/>
              </a:rPr>
              <a:t>where</a:t>
            </a:r>
            <a:r>
              <a:rPr lang="fi-FI" sz="2400" dirty="0" smtClean="0">
                <a:solidFill>
                  <a:srgbClr val="98413A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fi-FI" sz="2400" dirty="0" err="1" smtClean="0">
                <a:solidFill>
                  <a:srgbClr val="98413A"/>
                </a:solidFill>
                <a:latin typeface="Arial Narrow" pitchFamily="34" charset="0"/>
              </a:rPr>
              <a:t>errors</a:t>
            </a:r>
            <a:r>
              <a:rPr lang="fi-FI" sz="2400" dirty="0" smtClean="0">
                <a:solidFill>
                  <a:srgbClr val="98413A"/>
                </a:solidFill>
                <a:latin typeface="Arial Narrow" pitchFamily="34" charset="0"/>
              </a:rPr>
              <a:t> </a:t>
            </a:r>
            <a:r>
              <a:rPr lang="fi-FI" sz="2400" dirty="0" err="1" smtClean="0">
                <a:solidFill>
                  <a:srgbClr val="98413A"/>
                </a:solidFill>
                <a:latin typeface="Arial Narrow" pitchFamily="34" charset="0"/>
              </a:rPr>
              <a:t>are</a:t>
            </a:r>
            <a:r>
              <a:rPr lang="fi-FI" sz="2400" dirty="0" smtClean="0">
                <a:solidFill>
                  <a:srgbClr val="98413A"/>
                </a:solidFill>
                <a:latin typeface="Arial Narrow" pitchFamily="34" charset="0"/>
              </a:rPr>
              <a:t> </a:t>
            </a:r>
          </a:p>
          <a:p>
            <a:pPr algn="ctr"/>
            <a:r>
              <a:rPr lang="fi-FI" sz="2400" dirty="0" err="1" smtClean="0">
                <a:solidFill>
                  <a:srgbClr val="98413A"/>
                </a:solidFill>
                <a:latin typeface="Arial Narrow" pitchFamily="34" charset="0"/>
              </a:rPr>
              <a:t>corrected</a:t>
            </a:r>
            <a:endParaRPr lang="fi-FI" sz="2400" dirty="0">
              <a:solidFill>
                <a:srgbClr val="98413A"/>
              </a:solidFill>
              <a:latin typeface="Arial Narrow" pitchFamily="34" charset="0"/>
            </a:endParaRPr>
          </a:p>
        </p:txBody>
      </p:sp>
      <p:sp>
        <p:nvSpPr>
          <p:cNvPr id="2" name="Ellipsi 1"/>
          <p:cNvSpPr/>
          <p:nvPr/>
        </p:nvSpPr>
        <p:spPr>
          <a:xfrm>
            <a:off x="3343701" y="3848668"/>
            <a:ext cx="2552131" cy="247514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Alanuoli 4"/>
          <p:cNvSpPr/>
          <p:nvPr/>
        </p:nvSpPr>
        <p:spPr>
          <a:xfrm rot="18992793">
            <a:off x="3468207" y="1393270"/>
            <a:ext cx="484632" cy="2850569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i-FI" dirty="0" smtClean="0"/>
              <a:t>INQUIRIES</a:t>
            </a:r>
            <a:endParaRPr lang="fi-FI" dirty="0"/>
          </a:p>
        </p:txBody>
      </p:sp>
      <p:sp>
        <p:nvSpPr>
          <p:cNvPr id="9" name="Alanuoli 8"/>
          <p:cNvSpPr/>
          <p:nvPr/>
        </p:nvSpPr>
        <p:spPr>
          <a:xfrm rot="2280117">
            <a:off x="5752200" y="1945546"/>
            <a:ext cx="484632" cy="221373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dirty="0" smtClean="0"/>
              <a:t>INQUIRIES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 rot="2731612">
            <a:off x="2976400" y="1849064"/>
            <a:ext cx="330130" cy="156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887103" y="535357"/>
            <a:ext cx="7465325" cy="1754326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smtClean="0">
                <a:solidFill>
                  <a:schemeClr val="bg1"/>
                </a:solidFill>
              </a:rPr>
              <a:t>COMPLIANCE </a:t>
            </a:r>
            <a:r>
              <a:rPr lang="fi-FI" sz="3600" b="1" dirty="0">
                <a:solidFill>
                  <a:schemeClr val="bg1"/>
                </a:solidFill>
              </a:rPr>
              <a:t>ENFORCEMENT</a:t>
            </a:r>
          </a:p>
          <a:p>
            <a:pPr algn="ctr"/>
            <a:r>
              <a:rPr lang="fi-FI" sz="3600" b="1" dirty="0">
                <a:solidFill>
                  <a:schemeClr val="bg1"/>
                </a:solidFill>
              </a:rPr>
              <a:t>EMISSION </a:t>
            </a:r>
            <a:r>
              <a:rPr lang="fi-FI" sz="3600" b="1" dirty="0" smtClean="0">
                <a:solidFill>
                  <a:schemeClr val="bg1"/>
                </a:solidFill>
              </a:rPr>
              <a:t>TRADING, </a:t>
            </a:r>
            <a:r>
              <a:rPr lang="fi-FI" sz="3600" b="1" dirty="0">
                <a:solidFill>
                  <a:schemeClr val="bg1"/>
                </a:solidFill>
              </a:rPr>
              <a:t>NATIONAL </a:t>
            </a:r>
            <a:r>
              <a:rPr lang="fi-FI" sz="3600" b="1" dirty="0" smtClean="0">
                <a:solidFill>
                  <a:schemeClr val="bg1"/>
                </a:solidFill>
              </a:rPr>
              <a:t>INVENTORIES </a:t>
            </a:r>
            <a:r>
              <a:rPr lang="fi-FI" sz="3600" b="1" dirty="0">
                <a:solidFill>
                  <a:schemeClr val="bg1"/>
                </a:solidFill>
              </a:rPr>
              <a:t>etc</a:t>
            </a:r>
            <a:r>
              <a:rPr lang="fi-FI" sz="36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87103" y="2635833"/>
            <a:ext cx="7465325" cy="1200329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smtClean="0">
                <a:solidFill>
                  <a:schemeClr val="bg1"/>
                </a:solidFill>
              </a:rPr>
              <a:t>CHECK AND USE  SAME DATA</a:t>
            </a:r>
          </a:p>
          <a:p>
            <a:pPr algn="ctr"/>
            <a:r>
              <a:rPr lang="fi-FI" sz="3600" b="1" dirty="0" smtClean="0">
                <a:solidFill>
                  <a:schemeClr val="bg1"/>
                </a:solidFill>
              </a:rPr>
              <a:t>FOR ALL PURPOSES</a:t>
            </a:r>
            <a:endParaRPr lang="fi-FI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0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-27000"/>
            <a:ext cx="9151200" cy="6912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Esityksen nimi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2"/>
                </a:solidFill>
              </a:rPr>
              <a:t>Esityksen pitäjä / organisaatio</a:t>
            </a:r>
            <a:br>
              <a:rPr lang="fi-FI" dirty="0" smtClean="0">
                <a:solidFill>
                  <a:schemeClr val="bg2"/>
                </a:solidFill>
              </a:rPr>
            </a:br>
            <a:r>
              <a:rPr lang="fi-FI" dirty="0" smtClean="0">
                <a:solidFill>
                  <a:schemeClr val="bg2"/>
                </a:solidFill>
              </a:rPr>
              <a:t>tilaisuus, päivämäärä</a:t>
            </a:r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540000" y="0"/>
            <a:ext cx="8604000" cy="6912000"/>
          </a:xfrm>
          <a:solidFill>
            <a:schemeClr val="bg1"/>
          </a:solidFill>
        </p:spPr>
      </p:sp>
      <p:sp>
        <p:nvSpPr>
          <p:cNvPr id="8" name="Suorakulmio 7"/>
          <p:cNvSpPr/>
          <p:nvPr/>
        </p:nvSpPr>
        <p:spPr>
          <a:xfrm>
            <a:off x="1702191" y="2067951"/>
            <a:ext cx="7202658" cy="395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syke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36" y="6196162"/>
            <a:ext cx="952500" cy="542925"/>
          </a:xfrm>
          <a:prstGeom prst="rect">
            <a:avLst/>
          </a:prstGeom>
        </p:spPr>
      </p:pic>
      <p:sp>
        <p:nvSpPr>
          <p:cNvPr id="12" name="Tekstikehys 11"/>
          <p:cNvSpPr txBox="1"/>
          <p:nvPr/>
        </p:nvSpPr>
        <p:spPr>
          <a:xfrm>
            <a:off x="989081" y="278981"/>
            <a:ext cx="822315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Consistency in all </a:t>
            </a:r>
            <a:r>
              <a:rPr lang="en-US" sz="3600" b="1" dirty="0" err="1" smtClean="0">
                <a:solidFill>
                  <a:schemeClr val="tx2"/>
                </a:solidFill>
              </a:rPr>
              <a:t>reportings</a:t>
            </a:r>
            <a:r>
              <a:rPr lang="en-US" sz="3600" b="1" dirty="0" smtClean="0">
                <a:solidFill>
                  <a:schemeClr val="tx2"/>
                </a:solidFill>
              </a:rPr>
              <a:t> is important!</a:t>
            </a:r>
          </a:p>
          <a:p>
            <a:endParaRPr lang="en-US" sz="1200" b="1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Use </a:t>
            </a:r>
            <a:r>
              <a:rPr lang="en-US" sz="2400" dirty="0">
                <a:solidFill>
                  <a:schemeClr val="tx2"/>
                </a:solidFill>
              </a:rPr>
              <a:t>of </a:t>
            </a:r>
            <a:r>
              <a:rPr lang="en-US" sz="2400" u="sng" dirty="0">
                <a:solidFill>
                  <a:schemeClr val="tx2"/>
                </a:solidFill>
              </a:rPr>
              <a:t>consistent </a:t>
            </a:r>
            <a:r>
              <a:rPr lang="en-US" sz="2400" u="sng" dirty="0" smtClean="0">
                <a:solidFill>
                  <a:schemeClr val="tx2"/>
                </a:solidFill>
              </a:rPr>
              <a:t>AD</a:t>
            </a:r>
            <a:r>
              <a:rPr lang="en-US" sz="2400" dirty="0" smtClean="0">
                <a:solidFill>
                  <a:schemeClr val="tx2"/>
                </a:solidFill>
              </a:rPr>
              <a:t>, such as fuel use, is requested</a:t>
            </a:r>
          </a:p>
          <a:p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     between international conventions’ </a:t>
            </a:r>
            <a:r>
              <a:rPr lang="en-US" sz="2400" dirty="0" err="1" smtClean="0">
                <a:solidFill>
                  <a:schemeClr val="tx2"/>
                </a:solidFill>
              </a:rPr>
              <a:t>reportings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chemeClr val="tx2"/>
                </a:solidFill>
              </a:rPr>
              <a:t>EU</a:t>
            </a:r>
            <a:r>
              <a:rPr lang="en-US" sz="2400" dirty="0" smtClean="0">
                <a:solidFill>
                  <a:schemeClr val="tx2"/>
                </a:solidFill>
              </a:rPr>
              <a:t> requires </a:t>
            </a:r>
            <a:r>
              <a:rPr lang="en-US" sz="2400" dirty="0">
                <a:solidFill>
                  <a:schemeClr val="tx2"/>
                </a:solidFill>
              </a:rPr>
              <a:t>the </a:t>
            </a:r>
            <a:r>
              <a:rPr lang="en-US" sz="2400" dirty="0" smtClean="0">
                <a:solidFill>
                  <a:schemeClr val="tx2"/>
                </a:solidFill>
              </a:rPr>
              <a:t>MSs </a:t>
            </a:r>
            <a:r>
              <a:rPr lang="en-US" sz="2400" dirty="0">
                <a:solidFill>
                  <a:schemeClr val="tx2"/>
                </a:solidFill>
              </a:rPr>
              <a:t>to perform consistency comparisons btw </a:t>
            </a:r>
            <a:r>
              <a:rPr lang="en-US" sz="2400" dirty="0" smtClean="0">
                <a:solidFill>
                  <a:schemeClr val="tx2"/>
                </a:solidFill>
              </a:rPr>
              <a:t>inventories to UNFCCC/UNECE CLRTAP/EU NECD and reporting under the EPRTR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Some countries can with the </a:t>
            </a:r>
            <a:r>
              <a:rPr lang="en-US" sz="2400" u="sng" dirty="0" smtClean="0">
                <a:solidFill>
                  <a:schemeClr val="tx2"/>
                </a:solidFill>
              </a:rPr>
              <a:t>support of legislation </a:t>
            </a:r>
            <a:r>
              <a:rPr lang="en-US" sz="2400" dirty="0" smtClean="0">
                <a:solidFill>
                  <a:schemeClr val="tx2"/>
                </a:solidFill>
              </a:rPr>
              <a:t>require facilities to report exactly at the detail needed for inventories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Case </a:t>
            </a:r>
            <a:r>
              <a:rPr lang="en-US" sz="2400" dirty="0" smtClean="0">
                <a:solidFill>
                  <a:schemeClr val="tx2"/>
                </a:solidFill>
              </a:rPr>
              <a:t>Finland - same </a:t>
            </a:r>
            <a:r>
              <a:rPr lang="en-US" sz="2400" dirty="0" smtClean="0">
                <a:solidFill>
                  <a:schemeClr val="tx2"/>
                </a:solidFill>
              </a:rPr>
              <a:t>data is required to be </a:t>
            </a:r>
            <a:r>
              <a:rPr lang="en-US" sz="2400" dirty="0" smtClean="0">
                <a:solidFill>
                  <a:schemeClr val="tx2"/>
                </a:solidFill>
              </a:rPr>
              <a:t>reported: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- </a:t>
            </a:r>
            <a:r>
              <a:rPr lang="en-US" sz="2000" dirty="0" smtClean="0">
                <a:solidFill>
                  <a:schemeClr val="tx2"/>
                </a:solidFill>
              </a:rPr>
              <a:t>monitoring reports according to environmental permits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- CO</a:t>
            </a:r>
            <a:r>
              <a:rPr lang="en-US" sz="2000" baseline="-25000" dirty="0" smtClean="0">
                <a:solidFill>
                  <a:schemeClr val="tx2"/>
                </a:solidFill>
              </a:rPr>
              <a:t>2</a:t>
            </a:r>
            <a:r>
              <a:rPr lang="en-US" sz="2000" dirty="0" smtClean="0">
                <a:solidFill>
                  <a:schemeClr val="tx2"/>
                </a:solidFill>
              </a:rPr>
              <a:t> permits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</a:rPr>
              <a:t> - PRTR, other official </a:t>
            </a:r>
            <a:r>
              <a:rPr lang="en-US" sz="2000" dirty="0" smtClean="0">
                <a:solidFill>
                  <a:schemeClr val="tx2"/>
                </a:solidFill>
              </a:rPr>
              <a:t>purposes</a:t>
            </a:r>
            <a:endParaRPr lang="fi-FI" sz="2000" dirty="0">
              <a:solidFill>
                <a:schemeClr val="tx2"/>
              </a:solidFill>
            </a:endParaRPr>
          </a:p>
          <a:p>
            <a:pPr lvl="1"/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smtClean="0">
                <a:solidFill>
                  <a:schemeClr val="tx2"/>
                </a:solidFill>
              </a:rPr>
              <a:t>- </a:t>
            </a:r>
            <a:r>
              <a:rPr lang="fi-FI" sz="2000" dirty="0" err="1" smtClean="0">
                <a:solidFill>
                  <a:schemeClr val="tx2"/>
                </a:solidFill>
              </a:rPr>
              <a:t>same</a:t>
            </a:r>
            <a:r>
              <a:rPr lang="fi-FI" sz="2000" dirty="0" smtClean="0">
                <a:solidFill>
                  <a:schemeClr val="tx2"/>
                </a:solidFill>
              </a:rPr>
              <a:t> data </a:t>
            </a:r>
            <a:r>
              <a:rPr lang="fi-FI" sz="2000" dirty="0" err="1" smtClean="0">
                <a:solidFill>
                  <a:schemeClr val="tx2"/>
                </a:solidFill>
              </a:rPr>
              <a:t>used</a:t>
            </a:r>
            <a:r>
              <a:rPr lang="fi-FI" sz="2000" dirty="0" smtClean="0">
                <a:solidFill>
                  <a:schemeClr val="tx2"/>
                </a:solidFill>
              </a:rPr>
              <a:t> in </a:t>
            </a:r>
            <a:r>
              <a:rPr lang="fi-FI" sz="2000" dirty="0" err="1" smtClean="0">
                <a:solidFill>
                  <a:schemeClr val="tx2"/>
                </a:solidFill>
              </a:rPr>
              <a:t>inventories</a:t>
            </a:r>
            <a:r>
              <a:rPr lang="fi-FI" sz="2000" dirty="0" smtClean="0">
                <a:solidFill>
                  <a:schemeClr val="tx2"/>
                </a:solidFill>
              </a:rPr>
              <a:t> to UNFCCC/ CLRTAP/NECD etc.</a:t>
            </a:r>
          </a:p>
          <a:p>
            <a:pPr lvl="1"/>
            <a:r>
              <a:rPr lang="fi-FI" sz="2000" dirty="0" smtClean="0">
                <a:solidFill>
                  <a:schemeClr val="tx2"/>
                </a:solidFill>
              </a:rPr>
              <a:t> - for </a:t>
            </a:r>
            <a:r>
              <a:rPr lang="fi-FI" sz="2000" dirty="0" err="1" smtClean="0">
                <a:solidFill>
                  <a:schemeClr val="tx2"/>
                </a:solidFill>
              </a:rPr>
              <a:t>cases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where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plant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specific</a:t>
            </a:r>
            <a:r>
              <a:rPr lang="fi-FI" sz="2000" dirty="0" smtClean="0">
                <a:solidFill>
                  <a:schemeClr val="tx2"/>
                </a:solidFill>
              </a:rPr>
              <a:t> data </a:t>
            </a:r>
            <a:r>
              <a:rPr lang="fi-FI" sz="2000" dirty="0" err="1" smtClean="0">
                <a:solidFill>
                  <a:schemeClr val="tx2"/>
                </a:solidFill>
              </a:rPr>
              <a:t>not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available</a:t>
            </a:r>
            <a:r>
              <a:rPr lang="fi-FI" sz="2000" dirty="0" smtClean="0">
                <a:solidFill>
                  <a:schemeClr val="tx2"/>
                </a:solidFill>
              </a:rPr>
              <a:t>, </a:t>
            </a:r>
            <a:r>
              <a:rPr lang="fi-FI" sz="2000" dirty="0" err="1" smtClean="0">
                <a:solidFill>
                  <a:schemeClr val="tx2"/>
                </a:solidFill>
              </a:rPr>
              <a:t>use</a:t>
            </a:r>
            <a:r>
              <a:rPr lang="fi-FI" sz="2000" dirty="0" smtClean="0">
                <a:solidFill>
                  <a:schemeClr val="tx2"/>
                </a:solidFill>
              </a:rPr>
              <a:t> of national</a:t>
            </a:r>
          </a:p>
          <a:p>
            <a:pPr lvl="1"/>
            <a:r>
              <a:rPr lang="fi-FI" sz="2000" dirty="0" smtClean="0">
                <a:solidFill>
                  <a:schemeClr val="tx2"/>
                </a:solidFill>
              </a:rPr>
              <a:t>   </a:t>
            </a:r>
            <a:r>
              <a:rPr lang="fi-FI" sz="2000" dirty="0" err="1" smtClean="0">
                <a:solidFill>
                  <a:schemeClr val="tx2"/>
                </a:solidFill>
              </a:rPr>
              <a:t>methods</a:t>
            </a:r>
            <a:r>
              <a:rPr lang="fi-FI" sz="2000" dirty="0" smtClean="0">
                <a:solidFill>
                  <a:schemeClr val="tx2"/>
                </a:solidFill>
              </a:rPr>
              <a:t> is </a:t>
            </a:r>
            <a:r>
              <a:rPr lang="fi-FI" sz="2000" dirty="0" err="1" smtClean="0">
                <a:solidFill>
                  <a:schemeClr val="tx2"/>
                </a:solidFill>
              </a:rPr>
              <a:t>requested</a:t>
            </a:r>
            <a:r>
              <a:rPr lang="fi-FI" sz="2000" dirty="0" smtClean="0">
                <a:solidFill>
                  <a:schemeClr val="tx2"/>
                </a:solidFill>
              </a:rPr>
              <a:t> to </a:t>
            </a:r>
            <a:r>
              <a:rPr lang="fi-FI" sz="2000" dirty="0" err="1" smtClean="0">
                <a:solidFill>
                  <a:schemeClr val="tx2"/>
                </a:solidFill>
              </a:rPr>
              <a:t>be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used</a:t>
            </a:r>
            <a:r>
              <a:rPr lang="fi-FI" sz="2000" dirty="0" smtClean="0">
                <a:solidFill>
                  <a:schemeClr val="tx2"/>
                </a:solidFill>
              </a:rPr>
              <a:t> in </a:t>
            </a:r>
            <a:r>
              <a:rPr lang="fi-FI" sz="2000" dirty="0" err="1" smtClean="0">
                <a:solidFill>
                  <a:schemeClr val="tx2"/>
                </a:solidFill>
              </a:rPr>
              <a:t>plant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level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calculations</a:t>
            </a:r>
            <a:r>
              <a:rPr lang="fi-FI" sz="2000" dirty="0" smtClean="0">
                <a:solidFill>
                  <a:schemeClr val="tx2"/>
                </a:solidFill>
              </a:rPr>
              <a:t> (</a:t>
            </a:r>
            <a:r>
              <a:rPr lang="fi-FI" sz="2000" dirty="0" err="1" smtClean="0">
                <a:solidFill>
                  <a:schemeClr val="tx2"/>
                </a:solidFill>
              </a:rPr>
              <a:t>website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by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fi-FI" sz="2000" dirty="0">
                <a:solidFill>
                  <a:schemeClr val="tx2"/>
                </a:solidFill>
              </a:rPr>
              <a:t> </a:t>
            </a:r>
            <a:r>
              <a:rPr lang="fi-FI" sz="2000" dirty="0" smtClean="0">
                <a:solidFill>
                  <a:schemeClr val="tx2"/>
                </a:solidFill>
              </a:rPr>
              <a:t>  </a:t>
            </a:r>
            <a:r>
              <a:rPr lang="fi-FI" sz="2000" dirty="0" err="1" smtClean="0">
                <a:solidFill>
                  <a:schemeClr val="tx2"/>
                </a:solidFill>
              </a:rPr>
              <a:t>environmental</a:t>
            </a:r>
            <a:r>
              <a:rPr lang="fi-FI" sz="2000" dirty="0" smtClean="0">
                <a:solidFill>
                  <a:schemeClr val="tx2"/>
                </a:solidFill>
              </a:rPr>
              <a:t> </a:t>
            </a:r>
            <a:r>
              <a:rPr lang="fi-FI" sz="2000" dirty="0" err="1" smtClean="0">
                <a:solidFill>
                  <a:schemeClr val="tx2"/>
                </a:solidFill>
              </a:rPr>
              <a:t>administration</a:t>
            </a:r>
            <a:r>
              <a:rPr lang="fi-FI" sz="2000" dirty="0" smtClean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3090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-27000"/>
            <a:ext cx="9151200" cy="6912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Esityksen nimi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bg2"/>
                </a:solidFill>
              </a:rPr>
              <a:t>Esityksen pitäjä / organisaatio</a:t>
            </a:r>
            <a:br>
              <a:rPr lang="fi-FI" dirty="0" smtClean="0">
                <a:solidFill>
                  <a:schemeClr val="bg2"/>
                </a:solidFill>
              </a:rPr>
            </a:br>
            <a:r>
              <a:rPr lang="fi-FI" dirty="0" smtClean="0">
                <a:solidFill>
                  <a:schemeClr val="bg2"/>
                </a:solidFill>
              </a:rPr>
              <a:t>tilaisuus, päivämäärä</a:t>
            </a:r>
          </a:p>
        </p:txBody>
      </p:sp>
      <p:sp>
        <p:nvSpPr>
          <p:cNvPr id="7" name="Kuvan paikkamerkki 6"/>
          <p:cNvSpPr>
            <a:spLocks noGrp="1"/>
          </p:cNvSpPr>
          <p:nvPr>
            <p:ph type="pic" sz="quarter" idx="10"/>
          </p:nvPr>
        </p:nvSpPr>
        <p:spPr>
          <a:xfrm>
            <a:off x="540000" y="0"/>
            <a:ext cx="8604000" cy="6912000"/>
          </a:xfrm>
          <a:solidFill>
            <a:schemeClr val="bg1"/>
          </a:solidFill>
        </p:spPr>
      </p:sp>
      <p:sp>
        <p:nvSpPr>
          <p:cNvPr id="8" name="Suorakulmio 7"/>
          <p:cNvSpPr/>
          <p:nvPr/>
        </p:nvSpPr>
        <p:spPr>
          <a:xfrm>
            <a:off x="1702191" y="2067951"/>
            <a:ext cx="7202658" cy="39530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 descr="syke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36" y="6196162"/>
            <a:ext cx="952500" cy="54292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69" y="90572"/>
            <a:ext cx="5962946" cy="32121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1" name="Nuoli vasemmalle 10"/>
          <p:cNvSpPr/>
          <p:nvPr/>
        </p:nvSpPr>
        <p:spPr>
          <a:xfrm>
            <a:off x="2161295" y="2745524"/>
            <a:ext cx="427539" cy="19962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4" name="Oikea aaltosulje 3"/>
          <p:cNvSpPr/>
          <p:nvPr/>
        </p:nvSpPr>
        <p:spPr>
          <a:xfrm>
            <a:off x="1870763" y="1587544"/>
            <a:ext cx="290531" cy="937291"/>
          </a:xfrm>
          <a:prstGeom prst="rightBrace">
            <a:avLst>
              <a:gd name="adj1" fmla="val 42710"/>
              <a:gd name="adj2" fmla="val 5074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306062" y="93587"/>
            <a:ext cx="773526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i-F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FI: </a:t>
            </a:r>
            <a:r>
              <a:rPr lang="fi-FI" sz="2000" b="1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</a:t>
            </a:r>
            <a:r>
              <a:rPr lang="fi-FI" sz="2000" b="1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hares</a:t>
            </a:r>
            <a:r>
              <a:rPr lang="fi-F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of AP data </a:t>
            </a:r>
            <a:r>
              <a:rPr lang="fi-FI" sz="2000" b="1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reported</a:t>
            </a:r>
            <a:r>
              <a:rPr lang="fi-F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by</a:t>
            </a:r>
            <a:r>
              <a:rPr lang="fi-F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plants</a:t>
            </a:r>
            <a:r>
              <a:rPr lang="fi-F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of </a:t>
            </a:r>
            <a:r>
              <a:rPr lang="fi-FI" sz="2000" b="1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total</a:t>
            </a:r>
            <a:r>
              <a:rPr lang="fi-F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fi-FI" sz="2000" b="1" dirty="0" err="1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emissions</a:t>
            </a:r>
            <a:r>
              <a:rPr lang="fi-F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 2009 and </a:t>
            </a:r>
            <a:r>
              <a:rPr lang="fi-FI" sz="2000" b="1" dirty="0" smtClean="0">
                <a:solidFill>
                  <a:schemeClr val="tx2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2013</a:t>
            </a:r>
            <a:endParaRPr lang="fi-FI" sz="2000" b="1" dirty="0">
              <a:solidFill>
                <a:schemeClr val="tx2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2982418"/>
            <a:ext cx="7169150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Nuoli vasemmalle 11"/>
          <p:cNvSpPr/>
          <p:nvPr/>
        </p:nvSpPr>
        <p:spPr>
          <a:xfrm>
            <a:off x="2026212" y="6094308"/>
            <a:ext cx="427539" cy="199624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  <p:sp>
        <p:nvSpPr>
          <p:cNvPr id="14" name="Oikea aaltosulje 13"/>
          <p:cNvSpPr/>
          <p:nvPr/>
        </p:nvSpPr>
        <p:spPr>
          <a:xfrm>
            <a:off x="1902223" y="4621189"/>
            <a:ext cx="259071" cy="1138165"/>
          </a:xfrm>
          <a:prstGeom prst="rightBrace">
            <a:avLst>
              <a:gd name="adj1" fmla="val 65628"/>
              <a:gd name="adj2" fmla="val 50599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FF0000"/>
              </a:solidFill>
            </a:endParaRPr>
          </a:p>
        </p:txBody>
      </p:sp>
      <p:sp>
        <p:nvSpPr>
          <p:cNvPr id="17" name="Suorakulmio 16"/>
          <p:cNvSpPr/>
          <p:nvPr/>
        </p:nvSpPr>
        <p:spPr>
          <a:xfrm>
            <a:off x="1702191" y="3166282"/>
            <a:ext cx="5413924" cy="191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02250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10991</TotalTime>
  <Words>566</Words>
  <Application>Microsoft Office PowerPoint</Application>
  <PresentationFormat>Näytössä katseltava diaesitys (4:3)</PresentationFormat>
  <Paragraphs>181</Paragraphs>
  <Slides>12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Office-teema</vt:lpstr>
      <vt:lpstr>Esityksen nimi</vt:lpstr>
      <vt:lpstr>Esityksen nimi</vt:lpstr>
      <vt:lpstr>Esityksen nimi</vt:lpstr>
      <vt:lpstr>Esityksen nimi</vt:lpstr>
      <vt:lpstr>Esityksen nimi</vt:lpstr>
      <vt:lpstr>Esityksen nimi</vt:lpstr>
      <vt:lpstr>PowerPoint-esitys</vt:lpstr>
      <vt:lpstr>Esityksen nimi</vt:lpstr>
      <vt:lpstr>Esityksen nimi</vt:lpstr>
      <vt:lpstr>PowerPoint-esitys</vt:lpstr>
      <vt:lpstr>PowerPoint-esitys</vt:lpstr>
      <vt:lpstr>PowerPoint-esitys</vt:lpstr>
    </vt:vector>
  </TitlesOfParts>
  <Company>Ympäristöhallinto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Kristina Saarinen</dc:creator>
  <cp:lastModifiedBy>Saarinen Kristina</cp:lastModifiedBy>
  <cp:revision>696</cp:revision>
  <cp:lastPrinted>2014-05-09T12:13:04Z</cp:lastPrinted>
  <dcterms:created xsi:type="dcterms:W3CDTF">2011-10-04T18:56:19Z</dcterms:created>
  <dcterms:modified xsi:type="dcterms:W3CDTF">2015-05-11T21:35:49Z</dcterms:modified>
</cp:coreProperties>
</file>