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3" r:id="rId3"/>
    <p:sldId id="291" r:id="rId4"/>
    <p:sldId id="292" r:id="rId5"/>
    <p:sldId id="275" r:id="rId6"/>
    <p:sldId id="290" r:id="rId7"/>
    <p:sldId id="265" r:id="rId8"/>
    <p:sldId id="279" r:id="rId9"/>
    <p:sldId id="289" r:id="rId10"/>
    <p:sldId id="293" r:id="rId11"/>
    <p:sldId id="294" r:id="rId12"/>
    <p:sldId id="295" r:id="rId13"/>
    <p:sldId id="296" r:id="rId14"/>
    <p:sldId id="268" r:id="rId15"/>
  </p:sldIdLst>
  <p:sldSz cx="10694988" cy="7562850"/>
  <p:notesSz cx="6797675" cy="9926638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5D"/>
    <a:srgbClr val="2F98CC"/>
    <a:srgbClr val="CCE823"/>
    <a:srgbClr val="FE7F26"/>
    <a:srgbClr val="CBBC88"/>
    <a:srgbClr val="B2A0CD"/>
    <a:srgbClr val="34B3D1"/>
    <a:srgbClr val="0A5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44" y="-1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 altLang="sv-SE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 altLang="sv-SE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 altLang="sv-SE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6FF26E-0734-48E3-BEE9-01EADF5F127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37772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1F8FA-6794-4D2F-9574-7995EB02D7D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37231-5C59-4FDA-A731-5D4EC922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25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LULUCF </a:t>
            </a:r>
            <a:r>
              <a:rPr lang="sv-SE" dirty="0" err="1" smtClean="0"/>
              <a:t>projection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excluded</a:t>
            </a:r>
            <a:r>
              <a:rPr lang="sv-SE" dirty="0" smtClean="0"/>
              <a:t> from </a:t>
            </a:r>
            <a:r>
              <a:rPr lang="sv-SE" dirty="0" err="1" smtClean="0"/>
              <a:t>this</a:t>
            </a:r>
            <a:r>
              <a:rPr lang="sv-SE" dirty="0" smtClean="0"/>
              <a:t> schematic </a:t>
            </a:r>
            <a:r>
              <a:rPr lang="sv-SE" dirty="0" err="1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7231-5C59-4FDA-A731-5D4EC922B4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3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6629400"/>
            <a:ext cx="3505200" cy="933450"/>
          </a:xfrm>
          <a:prstGeom prst="rect">
            <a:avLst/>
          </a:prstGeom>
          <a:solidFill>
            <a:srgbClr val="0A55A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581400" y="6629400"/>
            <a:ext cx="7113588" cy="933450"/>
          </a:xfrm>
          <a:prstGeom prst="rect">
            <a:avLst/>
          </a:prstGeom>
          <a:solidFill>
            <a:srgbClr val="2F98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19150" y="1889125"/>
            <a:ext cx="9067800" cy="1295400"/>
          </a:xfrm>
        </p:spPr>
        <p:txBody>
          <a:bodyPr/>
          <a:lstStyle>
            <a:lvl1pPr algn="ctr">
              <a:defRPr sz="2000"/>
            </a:lvl1pPr>
          </a:lstStyle>
          <a:p>
            <a:pPr lvl="0"/>
            <a:r>
              <a:rPr lang="sv-SE" altLang="sv-SE" noProof="0" smtClean="0"/>
              <a:t>Klicka här för att ändra format på bakgrundsrubriken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08338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500"/>
            </a:lvl1pPr>
          </a:lstStyle>
          <a:p>
            <a:pPr lvl="0"/>
            <a:r>
              <a:rPr lang="sv-SE" altLang="sv-SE" noProof="0" smtClean="0"/>
              <a:t>Klicka här för att ändra format på underrubrik i bakgrunden</a:t>
            </a:r>
          </a:p>
        </p:txBody>
      </p:sp>
      <p:pic>
        <p:nvPicPr>
          <p:cNvPr id="4110" name="Picture 14" descr="ivl_eng_neg_70mm_geno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6910388"/>
            <a:ext cx="2757487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35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6013" y="671513"/>
            <a:ext cx="2119312" cy="5540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6488" y="671513"/>
            <a:ext cx="6207125" cy="5540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52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187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161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161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12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3638" y="2184400"/>
            <a:ext cx="4117975" cy="4027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4013" y="2184400"/>
            <a:ext cx="4117975" cy="4027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0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501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598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598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757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8713"/>
            <a:ext cx="472757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928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9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16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8525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165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8263" cy="6238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8263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8263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4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3505200" cy="933450"/>
          </a:xfrm>
          <a:prstGeom prst="rect">
            <a:avLst/>
          </a:prstGeom>
          <a:solidFill>
            <a:srgbClr val="0A55A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581400" y="6629400"/>
            <a:ext cx="7113588" cy="933450"/>
          </a:xfrm>
          <a:prstGeom prst="rect">
            <a:avLst/>
          </a:prstGeom>
          <a:solidFill>
            <a:srgbClr val="2F98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6488" y="671513"/>
            <a:ext cx="847883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24" tIns="52162" rIns="104324" bIns="5216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Click here to change format on headliner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3638" y="2184400"/>
            <a:ext cx="8388350" cy="402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24" tIns="52162" rIns="104324" bIns="52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Click here to change format on text</a:t>
            </a:r>
          </a:p>
          <a:p>
            <a:pPr lvl="1"/>
            <a:r>
              <a:rPr lang="sv-SE" altLang="sv-SE" smtClean="0"/>
              <a:t>Level 2</a:t>
            </a:r>
          </a:p>
          <a:p>
            <a:pPr lvl="2"/>
            <a:r>
              <a:rPr lang="sv-SE" altLang="sv-SE" smtClean="0"/>
              <a:t>Level 3</a:t>
            </a:r>
          </a:p>
          <a:p>
            <a:pPr lvl="3"/>
            <a:r>
              <a:rPr lang="sv-SE" altLang="sv-SE" smtClean="0"/>
              <a:t>Level 4</a:t>
            </a:r>
          </a:p>
          <a:p>
            <a:pPr lvl="4"/>
            <a:r>
              <a:rPr lang="sv-SE" altLang="sv-SE" smtClean="0"/>
              <a:t>Level 5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534033" y="6808788"/>
            <a:ext cx="519244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500" b="1" dirty="0" err="1" smtClean="0">
                <a:solidFill>
                  <a:schemeClr val="bg1"/>
                </a:solidFill>
              </a:rPr>
              <a:t>Sweden’s</a:t>
            </a:r>
            <a:r>
              <a:rPr lang="sv-SE" altLang="sv-SE" sz="1500" b="1" dirty="0" smtClean="0">
                <a:solidFill>
                  <a:schemeClr val="bg1"/>
                </a:solidFill>
              </a:rPr>
              <a:t> national emission </a:t>
            </a:r>
            <a:r>
              <a:rPr lang="sv-SE" altLang="sv-SE" sz="1500" b="1" dirty="0" err="1" smtClean="0">
                <a:solidFill>
                  <a:schemeClr val="bg1"/>
                </a:solidFill>
              </a:rPr>
              <a:t>projection</a:t>
            </a:r>
            <a:r>
              <a:rPr lang="sv-SE" altLang="sv-SE" sz="1500" b="1" dirty="0" smtClean="0">
                <a:solidFill>
                  <a:schemeClr val="bg1"/>
                </a:solidFill>
              </a:rPr>
              <a:t> system</a:t>
            </a:r>
            <a:endParaRPr lang="sv-SE" altLang="sv-SE" sz="1500" b="1" dirty="0">
              <a:solidFill>
                <a:schemeClr val="bg1"/>
              </a:solidFill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295371" y="7100888"/>
            <a:ext cx="17189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 dirty="0" smtClean="0">
                <a:solidFill>
                  <a:schemeClr val="bg1"/>
                </a:solidFill>
              </a:rPr>
              <a:t>TFEIP, 12</a:t>
            </a:r>
            <a:r>
              <a:rPr lang="sv-SE" altLang="sv-SE" sz="1200" baseline="0" dirty="0" smtClean="0">
                <a:solidFill>
                  <a:schemeClr val="bg1"/>
                </a:solidFill>
              </a:rPr>
              <a:t> May </a:t>
            </a:r>
            <a:r>
              <a:rPr lang="sv-SE" altLang="sv-SE" sz="1200" dirty="0" smtClean="0">
                <a:solidFill>
                  <a:schemeClr val="bg1"/>
                </a:solidFill>
              </a:rPr>
              <a:t>2015</a:t>
            </a:r>
            <a:endParaRPr lang="sv-SE" altLang="sv-SE" sz="1200" dirty="0">
              <a:solidFill>
                <a:schemeClr val="bg1"/>
              </a:solidFill>
            </a:endParaRPr>
          </a:p>
        </p:txBody>
      </p:sp>
      <p:pic>
        <p:nvPicPr>
          <p:cNvPr id="1039" name="Picture 15" descr="ivl_eng_neg_70mm_genom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6910388"/>
            <a:ext cx="2757487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2pPr>
      <a:lvl3pPr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3pPr>
      <a:lvl4pPr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4pPr>
      <a:lvl5pPr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9pPr>
    </p:titleStyle>
    <p:bodyStyle>
      <a:lvl1pPr marL="230188" indent="-230188" algn="l" defTabSz="1042988" rtl="0" fontAlgn="base">
        <a:spcBef>
          <a:spcPct val="40000"/>
        </a:spcBef>
        <a:spcAft>
          <a:spcPct val="0"/>
        </a:spcAft>
        <a:buClr>
          <a:srgbClr val="0A55A4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481013" indent="-249238" algn="l" defTabSz="1042988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762000" indent="-241300" algn="l" defTabSz="1042988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3pPr>
      <a:lvl4pPr marL="1042988" indent="-241300" algn="l" defTabSz="10429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93813" indent="-190500" algn="l" defTabSz="1042988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5pPr>
      <a:lvl6pPr marL="1751013" indent="-190500" algn="l" defTabSz="1042988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6pPr>
      <a:lvl7pPr marL="2208213" indent="-190500" algn="l" defTabSz="1042988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7pPr>
      <a:lvl8pPr marL="2665413" indent="-190500" algn="l" defTabSz="1042988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8pPr>
      <a:lvl9pPr marL="3122613" indent="-190500" algn="l" defTabSz="1042988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arin.kindbom@ivl.se" TargetMode="External"/><Relationship Id="rId2" Type="http://schemas.openxmlformats.org/officeDocument/2006/relationships/hyperlink" Target="mailto:tomas.gustafsson@ivl.s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cac.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sv-SE" dirty="0" smtClean="0"/>
              <a:t>Sweden’s national emission projection system</a:t>
            </a:r>
            <a:br>
              <a:rPr lang="en-US" altLang="sv-SE" dirty="0" smtClean="0"/>
            </a:br>
            <a:r>
              <a:rPr lang="en-US" altLang="sv-SE" sz="1800" b="0" dirty="0" smtClean="0"/>
              <a:t>and the SCAC research program</a:t>
            </a:r>
            <a:endParaRPr lang="en-US" altLang="sv-SE" sz="1800" b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altLang="sv-SE" dirty="0" smtClean="0"/>
          </a:p>
          <a:p>
            <a:endParaRPr lang="sv-SE" altLang="sv-SE" dirty="0"/>
          </a:p>
          <a:p>
            <a:r>
              <a:rPr lang="sv-SE" altLang="sv-SE" dirty="0" smtClean="0"/>
              <a:t>TFEIP, Milan, </a:t>
            </a:r>
            <a:r>
              <a:rPr lang="sv-SE" altLang="sv-SE" dirty="0" err="1" smtClean="0"/>
              <a:t>Italy</a:t>
            </a:r>
            <a:endParaRPr lang="en-US" altLang="sv-SE" dirty="0" smtClean="0"/>
          </a:p>
          <a:p>
            <a:r>
              <a:rPr lang="en-US" altLang="sv-SE" dirty="0" smtClean="0"/>
              <a:t>Tomas Gustafsson, Karin Kindbom </a:t>
            </a:r>
          </a:p>
          <a:p>
            <a:r>
              <a:rPr lang="en-US" altLang="sv-SE" dirty="0" smtClean="0"/>
              <a:t>12 May 2015</a:t>
            </a:r>
            <a:endParaRPr lang="en-US" alt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SCAC stakeholder analyses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/>
              <a:t>Key areas for </a:t>
            </a:r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 of workflow, assumptions and other information for GHG and air pollutants emission projections</a:t>
            </a:r>
          </a:p>
          <a:p>
            <a:pPr lvl="1"/>
            <a:r>
              <a:rPr lang="en-US" dirty="0"/>
              <a:t>Build on the present GHG system and create added value for air pollutants</a:t>
            </a:r>
          </a:p>
          <a:p>
            <a:r>
              <a:rPr lang="en-US" dirty="0"/>
              <a:t>Collect and make use of experiences, to improve quality and build new projections based on analysis of previous </a:t>
            </a:r>
          </a:p>
          <a:p>
            <a:r>
              <a:rPr lang="en-US" dirty="0"/>
              <a:t>More accessible and usable emission projections by improved and “the right” documentation of data,</a:t>
            </a:r>
            <a:r>
              <a:rPr lang="en-US" strike="sngStrike" dirty="0"/>
              <a:t> </a:t>
            </a:r>
            <a:r>
              <a:rPr lang="en-US" dirty="0"/>
              <a:t>assumptions and limitations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SCAC stakeholder </a:t>
            </a:r>
            <a:r>
              <a:rPr lang="en-US" dirty="0" smtClean="0"/>
              <a:t>analyses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/>
              <a:t>Key areas for </a:t>
            </a:r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knowledge and integration of information on future technology development</a:t>
            </a:r>
          </a:p>
          <a:p>
            <a:r>
              <a:rPr lang="en-US" dirty="0"/>
              <a:t>More harmonized </a:t>
            </a:r>
            <a:r>
              <a:rPr lang="en-US" dirty="0" smtClean="0"/>
              <a:t>road transportation </a:t>
            </a:r>
            <a:r>
              <a:rPr lang="en-US" dirty="0"/>
              <a:t>projections </a:t>
            </a:r>
          </a:p>
          <a:p>
            <a:r>
              <a:rPr lang="en-US" dirty="0"/>
              <a:t>Avoid bottlenecks in the work process </a:t>
            </a:r>
          </a:p>
          <a:p>
            <a:r>
              <a:rPr lang="en-US" dirty="0"/>
              <a:t>Better integration with GAINS model estimations to be able to interpret the differences in </a:t>
            </a:r>
            <a:r>
              <a:rPr lang="en-US" dirty="0" smtClean="0"/>
              <a:t>results</a:t>
            </a:r>
            <a:endParaRPr lang="en-US" dirty="0"/>
          </a:p>
          <a:p>
            <a:r>
              <a:rPr lang="en-US" dirty="0"/>
              <a:t>Development of emission projections/scenarios for other purposes than international reporting (e.g. regional projections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SCAC stakeholder </a:t>
            </a:r>
            <a:r>
              <a:rPr lang="en-US" dirty="0" smtClean="0"/>
              <a:t>analyses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/>
              <a:t>Key areas for </a:t>
            </a:r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QA/QC (at least: lift air pollutants to the same level as GHGs), </a:t>
            </a:r>
          </a:p>
          <a:p>
            <a:pPr lvl="1"/>
            <a:r>
              <a:rPr lang="en-US" dirty="0"/>
              <a:t>for credibility, </a:t>
            </a:r>
            <a:r>
              <a:rPr lang="en-US" dirty="0" smtClean="0"/>
              <a:t>robustness, etc.</a:t>
            </a:r>
            <a:endParaRPr lang="en-US" dirty="0"/>
          </a:p>
          <a:p>
            <a:r>
              <a:rPr lang="en-US" dirty="0" smtClean="0"/>
              <a:t>Sensitivity analysis</a:t>
            </a:r>
            <a:r>
              <a:rPr lang="en-US" dirty="0"/>
              <a:t>, as a tool</a:t>
            </a:r>
          </a:p>
          <a:p>
            <a:pPr lvl="1"/>
            <a:r>
              <a:rPr lang="en-US" dirty="0"/>
              <a:t>to identify important assumptions/variables for improvement</a:t>
            </a:r>
          </a:p>
          <a:p>
            <a:pPr lvl="1"/>
            <a:r>
              <a:rPr lang="en-US" dirty="0"/>
              <a:t>to investigate if the process/modelling can be streamlined</a:t>
            </a:r>
          </a:p>
          <a:p>
            <a:pPr lvl="1"/>
            <a:r>
              <a:rPr lang="en-US" dirty="0"/>
              <a:t>for improved  communication of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SCAC…lessons learned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998" y="2184400"/>
            <a:ext cx="8668990" cy="4027488"/>
          </a:xfrm>
        </p:spPr>
        <p:txBody>
          <a:bodyPr/>
          <a:lstStyle/>
          <a:p>
            <a:r>
              <a:rPr lang="en-US" dirty="0" smtClean="0"/>
              <a:t>Very fruitful and enlightening (for all!) to have important stakeholders in one room for discussions</a:t>
            </a:r>
          </a:p>
          <a:p>
            <a:pPr lvl="1"/>
            <a:r>
              <a:rPr lang="en-US" dirty="0" smtClean="0"/>
              <a:t>Promotes (necessary) mutual understanding </a:t>
            </a:r>
          </a:p>
          <a:p>
            <a:pPr lvl="1"/>
            <a:r>
              <a:rPr lang="en-US" dirty="0" smtClean="0"/>
              <a:t>Some Aha! moments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For example..</a:t>
            </a:r>
          </a:p>
          <a:p>
            <a:pPr lvl="1"/>
            <a:r>
              <a:rPr lang="en-US" dirty="0" smtClean="0"/>
              <a:t>Energy agency, having a GHG-focus, realized the importance of small scale biomass combustion activity data for air pollutants, while practically negligible for GHG emissions</a:t>
            </a:r>
          </a:p>
          <a:p>
            <a:pPr lvl="1"/>
            <a:r>
              <a:rPr lang="en-US" dirty="0" smtClean="0"/>
              <a:t>GHG projections people realized the importance of technologies and abatement measures for air pollutant emission EFs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sv-SE" dirty="0" smtClean="0"/>
              <a:t>Thank you for your attention!</a:t>
            </a:r>
            <a:endParaRPr lang="en-US" altLang="sv-S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altLang="sv-SE" dirty="0" smtClean="0"/>
          </a:p>
          <a:p>
            <a:endParaRPr lang="sv-SE" altLang="sv-SE" dirty="0"/>
          </a:p>
          <a:p>
            <a:endParaRPr lang="sv-SE" altLang="sv-SE" dirty="0" smtClean="0"/>
          </a:p>
          <a:p>
            <a:endParaRPr lang="sv-SE" altLang="sv-SE" dirty="0"/>
          </a:p>
          <a:p>
            <a:r>
              <a:rPr lang="sv-SE" altLang="sv-SE" dirty="0" smtClean="0"/>
              <a:t>Contacts:</a:t>
            </a:r>
          </a:p>
          <a:p>
            <a:r>
              <a:rPr lang="sv-SE" altLang="sv-SE" dirty="0" smtClean="0"/>
              <a:t>Tomas Gustafsson: </a:t>
            </a:r>
            <a:r>
              <a:rPr lang="sv-SE" altLang="sv-SE" dirty="0" smtClean="0">
                <a:hlinkClick r:id="rId2"/>
              </a:rPr>
              <a:t>tomas.gustafsson@ivl.se</a:t>
            </a:r>
            <a:endParaRPr lang="sv-SE" altLang="sv-SE" dirty="0" smtClean="0"/>
          </a:p>
          <a:p>
            <a:r>
              <a:rPr lang="sv-SE" altLang="sv-SE" dirty="0" smtClean="0"/>
              <a:t>Karin Kindbom: </a:t>
            </a:r>
            <a:r>
              <a:rPr lang="sv-SE" altLang="sv-SE" dirty="0" smtClean="0">
                <a:hlinkClick r:id="rId3"/>
              </a:rPr>
              <a:t>karin.kindbom@ivl.se</a:t>
            </a:r>
            <a:endParaRPr lang="sv-SE" altLang="sv-SE" dirty="0" smtClean="0"/>
          </a:p>
          <a:p>
            <a:endParaRPr lang="sv-SE" altLang="sv-SE" dirty="0"/>
          </a:p>
          <a:p>
            <a:r>
              <a:rPr lang="sv-SE" altLang="sv-SE" dirty="0" smtClean="0"/>
              <a:t>Information </a:t>
            </a:r>
            <a:r>
              <a:rPr lang="sv-SE" altLang="sv-SE" dirty="0" err="1" smtClean="0"/>
              <a:t>about</a:t>
            </a:r>
            <a:r>
              <a:rPr lang="sv-SE" altLang="sv-SE" dirty="0" smtClean="0"/>
              <a:t> the SCAC research program:</a:t>
            </a:r>
          </a:p>
          <a:p>
            <a:r>
              <a:rPr lang="sv-SE" altLang="sv-SE" dirty="0" smtClean="0">
                <a:hlinkClick r:id="rId4"/>
              </a:rPr>
              <a:t>www.scac.se</a:t>
            </a:r>
            <a:r>
              <a:rPr lang="sv-SE" altLang="sv-SE" dirty="0"/>
              <a:t> </a:t>
            </a:r>
            <a:r>
              <a:rPr lang="sv-SE" altLang="sv-SE" dirty="0" smtClean="0"/>
              <a:t>(in </a:t>
            </a:r>
            <a:r>
              <a:rPr lang="sv-SE" altLang="sv-SE" dirty="0"/>
              <a:t>E</a:t>
            </a:r>
            <a:r>
              <a:rPr lang="sv-SE" altLang="sv-SE" dirty="0" smtClean="0"/>
              <a:t>nglish)</a:t>
            </a:r>
            <a:endParaRPr lang="en-US" altLang="sv-SE" dirty="0"/>
          </a:p>
        </p:txBody>
      </p:sp>
    </p:spTree>
    <p:extLst>
      <p:ext uri="{BB962C8B-B14F-4D97-AF65-F5344CB8AC3E}">
        <p14:creationId xmlns:p14="http://schemas.microsoft.com/office/powerpoint/2010/main" val="32418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National system for GHG emission projections</a:t>
            </a:r>
          </a:p>
          <a:p>
            <a:r>
              <a:rPr lang="en-US" dirty="0" smtClean="0"/>
              <a:t>Air pollutant emission projections</a:t>
            </a:r>
          </a:p>
          <a:p>
            <a:r>
              <a:rPr lang="en-US" dirty="0" smtClean="0"/>
              <a:t>Swedish Clean Air and Climate (SCAC) research program</a:t>
            </a:r>
          </a:p>
          <a:p>
            <a:r>
              <a:rPr lang="en-US" dirty="0" smtClean="0"/>
              <a:t>Key areas for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dirty="0" smtClean="0"/>
              <a:t>Introduction</a:t>
            </a:r>
            <a:endParaRPr lang="en-GB" altLang="sv-S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Emission projections play an important role in Sweden’s development of national </a:t>
            </a:r>
            <a:r>
              <a:rPr lang="en-US" dirty="0"/>
              <a:t>and </a:t>
            </a:r>
            <a:r>
              <a:rPr lang="en-US" dirty="0" smtClean="0"/>
              <a:t>international air </a:t>
            </a:r>
            <a:r>
              <a:rPr lang="en-US" dirty="0"/>
              <a:t>quality and </a:t>
            </a:r>
            <a:r>
              <a:rPr lang="en-US" dirty="0" smtClean="0"/>
              <a:t>climate policies and measures</a:t>
            </a:r>
          </a:p>
          <a:p>
            <a:r>
              <a:rPr lang="en-US" dirty="0" smtClean="0"/>
              <a:t>Present national system for emission projections mainly supports the needs for GHG emission projections, and to a lesser extent air pollutant emission projections</a:t>
            </a:r>
          </a:p>
          <a:p>
            <a:r>
              <a:rPr lang="en-US" dirty="0" smtClean="0"/>
              <a:t>There is a need for one coordinated national system of GHG and air pollutant emission projections in Sweden   </a:t>
            </a:r>
          </a:p>
          <a:p>
            <a:endParaRPr lang="en-GB" altLang="sv-SE" dirty="0"/>
          </a:p>
        </p:txBody>
      </p:sp>
    </p:spTree>
    <p:extLst>
      <p:ext uri="{BB962C8B-B14F-4D97-AF65-F5344CB8AC3E}">
        <p14:creationId xmlns:p14="http://schemas.microsoft.com/office/powerpoint/2010/main" val="30006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dirty="0" smtClean="0"/>
              <a:t>Introduction</a:t>
            </a:r>
            <a:endParaRPr lang="en-GB" altLang="sv-S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v-SE" dirty="0"/>
              <a:t>Sweden reports projections of </a:t>
            </a:r>
            <a:r>
              <a:rPr lang="en-US" altLang="sv-SE" dirty="0" smtClean="0"/>
              <a:t>greenhouse gases (GHG) </a:t>
            </a:r>
            <a:r>
              <a:rPr lang="en-US" altLang="sv-SE" dirty="0"/>
              <a:t>emissions to EU, UNFCCC and </a:t>
            </a:r>
            <a:r>
              <a:rPr lang="en-US" altLang="sv-SE" dirty="0" smtClean="0"/>
              <a:t>air pollutant emission projections </a:t>
            </a:r>
            <a:r>
              <a:rPr lang="en-US" altLang="sv-SE" dirty="0"/>
              <a:t>to EU and CLRTAP </a:t>
            </a:r>
            <a:endParaRPr lang="en-US" altLang="sv-SE" dirty="0" smtClean="0"/>
          </a:p>
          <a:p>
            <a:r>
              <a:rPr lang="en-US" altLang="sv-SE" dirty="0"/>
              <a:t>Up to 2014, data flows have mostly been non-regulated agreements</a:t>
            </a:r>
          </a:p>
          <a:p>
            <a:r>
              <a:rPr lang="en-US" altLang="sv-SE" dirty="0"/>
              <a:t>As of 2015, national ordinance to establish and secure data flows between national agencies in accordance with EU MMR (GHG only) </a:t>
            </a:r>
          </a:p>
          <a:p>
            <a:endParaRPr lang="en-US" altLang="sv-SE" dirty="0"/>
          </a:p>
          <a:p>
            <a:endParaRPr lang="en-US" altLang="sv-SE" dirty="0" smtClean="0"/>
          </a:p>
          <a:p>
            <a:endParaRPr lang="en-US" dirty="0"/>
          </a:p>
          <a:p>
            <a:endParaRPr lang="en-US" altLang="sv-SE" dirty="0"/>
          </a:p>
          <a:p>
            <a:endParaRPr lang="en-GB" altLang="sv-SE" dirty="0"/>
          </a:p>
        </p:txBody>
      </p:sp>
    </p:spTree>
    <p:extLst>
      <p:ext uri="{BB962C8B-B14F-4D97-AF65-F5344CB8AC3E}">
        <p14:creationId xmlns:p14="http://schemas.microsoft.com/office/powerpoint/2010/main" val="216185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ight Arrow 32"/>
          <p:cNvSpPr/>
          <p:nvPr/>
        </p:nvSpPr>
        <p:spPr bwMode="auto">
          <a:xfrm rot="20335589">
            <a:off x="3101933" y="4703034"/>
            <a:ext cx="1332456" cy="35803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3176238" y="5739093"/>
            <a:ext cx="1343164" cy="310964"/>
          </a:xfrm>
          <a:prstGeom prst="rightArrow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6580906" y="4106957"/>
            <a:ext cx="1572454" cy="31180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5400000">
            <a:off x="5253783" y="3074537"/>
            <a:ext cx="545456" cy="35803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3193821" y="3934351"/>
            <a:ext cx="1300226" cy="31096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9443108">
            <a:off x="2951474" y="3448829"/>
            <a:ext cx="1792690" cy="29849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3186946" y="2269257"/>
            <a:ext cx="1228371" cy="31096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system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GHG </a:t>
            </a:r>
            <a:r>
              <a:rPr lang="en-US" dirty="0"/>
              <a:t>emission projections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96240" y="3637409"/>
            <a:ext cx="2986680" cy="1080880"/>
          </a:xfrm>
          <a:prstGeom prst="rect">
            <a:avLst/>
          </a:prstGeom>
          <a:solidFill>
            <a:srgbClr val="FF695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Transport </a:t>
            </a:r>
            <a:r>
              <a:rPr lang="en-US" dirty="0" smtClean="0"/>
              <a:t>Administration,</a:t>
            </a:r>
          </a:p>
          <a:p>
            <a:pPr lvl="0"/>
            <a:r>
              <a:rPr lang="en-US" dirty="0" smtClean="0"/>
              <a:t>Transport Analysis,</a:t>
            </a:r>
          </a:p>
          <a:p>
            <a:pPr lvl="0"/>
            <a:r>
              <a:rPr lang="en-US" dirty="0" smtClean="0"/>
              <a:t>Transport Agency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7014661" y="2764122"/>
            <a:ext cx="1044178" cy="6675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MoEE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4519402" y="3584353"/>
            <a:ext cx="2088232" cy="1224896"/>
          </a:xfrm>
          <a:prstGeom prst="rect">
            <a:avLst/>
          </a:prstGeom>
          <a:solidFill>
            <a:srgbClr val="FF695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EPA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8188985" y="3734172"/>
            <a:ext cx="2088232" cy="12248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EU, </a:t>
            </a:r>
          </a:p>
          <a:p>
            <a:r>
              <a:rPr lang="en-US" dirty="0" smtClean="0"/>
              <a:t>UNFCCC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519402" y="2269257"/>
            <a:ext cx="2088232" cy="720840"/>
          </a:xfrm>
          <a:prstGeom prst="rect">
            <a:avLst/>
          </a:prstGeom>
          <a:solidFill>
            <a:srgbClr val="FF695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Energy Agency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4555406" y="5364841"/>
            <a:ext cx="2088232" cy="12248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Consultants</a:t>
            </a:r>
          </a:p>
          <a:p>
            <a:r>
              <a:rPr lang="en-US" dirty="0"/>
              <a:t>SMED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96240" y="5437609"/>
            <a:ext cx="2990706" cy="12248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Industries,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Trade </a:t>
            </a:r>
            <a:r>
              <a:rPr lang="en-US" dirty="0" smtClean="0"/>
              <a:t>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ssociations,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ational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experts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6240" y="2989337"/>
            <a:ext cx="2990706" cy="4684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Profu (MARKAL)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07466" y="2139697"/>
            <a:ext cx="2975454" cy="7160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National Institute of </a:t>
            </a:r>
            <a:endParaRPr lang="en-US" dirty="0" smtClean="0"/>
          </a:p>
          <a:p>
            <a:pPr lvl="0"/>
            <a:r>
              <a:rPr lang="en-US" dirty="0" smtClean="0"/>
              <a:t>Economic </a:t>
            </a:r>
            <a:r>
              <a:rPr lang="en-US" dirty="0"/>
              <a:t>Research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18016" y="4861545"/>
            <a:ext cx="2968930" cy="468432"/>
          </a:xfrm>
          <a:prstGeom prst="rect">
            <a:avLst/>
          </a:prstGeom>
          <a:solidFill>
            <a:srgbClr val="FF695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Board of Agriculture</a:t>
            </a:r>
            <a:endParaRPr lang="en-US" dirty="0"/>
          </a:p>
        </p:txBody>
      </p:sp>
      <p:sp>
        <p:nvSpPr>
          <p:cNvPr id="29" name="Up-Down Arrow 28"/>
          <p:cNvSpPr/>
          <p:nvPr/>
        </p:nvSpPr>
        <p:spPr bwMode="auto">
          <a:xfrm>
            <a:off x="5437504" y="4867554"/>
            <a:ext cx="252028" cy="497287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Up-Down Arrow 29"/>
          <p:cNvSpPr/>
          <p:nvPr/>
        </p:nvSpPr>
        <p:spPr bwMode="auto">
          <a:xfrm rot="13999876">
            <a:off x="6856176" y="3306947"/>
            <a:ext cx="204894" cy="789267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 rot="14769471">
            <a:off x="3708064" y="2373343"/>
            <a:ext cx="313719" cy="134213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Up-Down Arrow 36"/>
          <p:cNvSpPr/>
          <p:nvPr/>
        </p:nvSpPr>
        <p:spPr bwMode="auto">
          <a:xfrm rot="16200000">
            <a:off x="3718524" y="1966927"/>
            <a:ext cx="259354" cy="1320961"/>
          </a:xfrm>
          <a:prstGeom prst="upDownArrow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Up-Down Arrow 37"/>
          <p:cNvSpPr/>
          <p:nvPr/>
        </p:nvSpPr>
        <p:spPr bwMode="auto">
          <a:xfrm rot="14124557">
            <a:off x="3672287" y="2670966"/>
            <a:ext cx="378567" cy="1521497"/>
          </a:xfrm>
          <a:prstGeom prst="upDownArrow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9" name="Up-Down Arrow 38"/>
          <p:cNvSpPr/>
          <p:nvPr/>
        </p:nvSpPr>
        <p:spPr bwMode="auto">
          <a:xfrm rot="10800000">
            <a:off x="4915445" y="3044407"/>
            <a:ext cx="250459" cy="530591"/>
          </a:xfrm>
          <a:prstGeom prst="upDownArrow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Up-Down Arrow 39"/>
          <p:cNvSpPr/>
          <p:nvPr/>
        </p:nvSpPr>
        <p:spPr bwMode="auto">
          <a:xfrm rot="16200000">
            <a:off x="3721745" y="3709501"/>
            <a:ext cx="299640" cy="1274239"/>
          </a:xfrm>
          <a:prstGeom prst="upDownArrow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63845" y="221210"/>
            <a:ext cx="2540233" cy="2203529"/>
            <a:chOff x="8154755" y="1765201"/>
            <a:chExt cx="2540233" cy="2243402"/>
          </a:xfrm>
        </p:grpSpPr>
        <p:sp>
          <p:nvSpPr>
            <p:cNvPr id="34" name="Rectangle 33"/>
            <p:cNvSpPr/>
            <p:nvPr/>
          </p:nvSpPr>
          <p:spPr bwMode="auto">
            <a:xfrm>
              <a:off x="8282516" y="2036245"/>
              <a:ext cx="2220702" cy="720840"/>
            </a:xfrm>
            <a:prstGeom prst="rect">
              <a:avLst/>
            </a:prstGeom>
            <a:solidFill>
              <a:srgbClr val="FF695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Regulated </a:t>
              </a:r>
            </a:p>
            <a:p>
              <a:r>
                <a:rPr lang="en-US" dirty="0" smtClean="0"/>
                <a:t>in Ordinance</a:t>
              </a:r>
              <a:endParaRPr lang="en-US" dirty="0"/>
            </a:p>
          </p:txBody>
        </p:sp>
        <p:sp>
          <p:nvSpPr>
            <p:cNvPr id="41" name="Right Arrow 40"/>
            <p:cNvSpPr/>
            <p:nvPr/>
          </p:nvSpPr>
          <p:spPr bwMode="auto">
            <a:xfrm>
              <a:off x="8328103" y="3363622"/>
              <a:ext cx="2175115" cy="44146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Verdana" pitchFamily="34" charset="0"/>
                </a:rPr>
                <a:t>Data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Right Arrow 41"/>
            <p:cNvSpPr/>
            <p:nvPr/>
          </p:nvSpPr>
          <p:spPr bwMode="auto">
            <a:xfrm>
              <a:off x="8328103" y="2855766"/>
              <a:ext cx="2203025" cy="487313"/>
            </a:xfrm>
            <a:prstGeom prst="rightArrow">
              <a:avLst/>
            </a:prstGeom>
            <a:noFill/>
            <a:ln w="254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Meeting, expertise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154755" y="1765201"/>
              <a:ext cx="2540233" cy="224340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5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system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GHG </a:t>
            </a:r>
            <a:r>
              <a:rPr lang="en-US" dirty="0"/>
              <a:t>emission projections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Consultants (consortium </a:t>
            </a:r>
            <a:r>
              <a:rPr lang="en-US" b="1" dirty="0" smtClean="0"/>
              <a:t>SMED</a:t>
            </a:r>
            <a:r>
              <a:rPr lang="en-US" dirty="0" smtClean="0"/>
              <a:t>) performs part of the emission projection calculations on behalf of Swedish EPA</a:t>
            </a:r>
          </a:p>
          <a:p>
            <a:pPr lvl="1"/>
            <a:r>
              <a:rPr lang="en-US" dirty="0" smtClean="0"/>
              <a:t>IVL Swedish Environmental </a:t>
            </a:r>
            <a:r>
              <a:rPr lang="en-US" dirty="0"/>
              <a:t>Research </a:t>
            </a:r>
            <a:r>
              <a:rPr lang="en-US" dirty="0" smtClean="0"/>
              <a:t>Institute, </a:t>
            </a:r>
          </a:p>
          <a:p>
            <a:pPr lvl="1"/>
            <a:r>
              <a:rPr lang="en-US" dirty="0" smtClean="0"/>
              <a:t>Swedish </a:t>
            </a:r>
            <a:r>
              <a:rPr lang="en-US" dirty="0"/>
              <a:t>Meteorological and Hydrological Institute (SMHI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Statistics </a:t>
            </a:r>
            <a:r>
              <a:rPr lang="en-US" dirty="0"/>
              <a:t>Sweden (SCB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Swedish University of Agricultural Sciences (SLU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3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pollutant emission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based on the same AD projections/assumptions as for GHG emission projections </a:t>
            </a:r>
          </a:p>
          <a:p>
            <a:r>
              <a:rPr lang="en-US" dirty="0" smtClean="0"/>
              <a:t>In most cases developed </a:t>
            </a:r>
            <a:r>
              <a:rPr lang="en-US" dirty="0"/>
              <a:t>by </a:t>
            </a:r>
            <a:r>
              <a:rPr lang="en-US" dirty="0" smtClean="0"/>
              <a:t>SMED</a:t>
            </a:r>
            <a:endParaRPr lang="en-US" dirty="0"/>
          </a:p>
          <a:p>
            <a:pPr lvl="1"/>
            <a:r>
              <a:rPr lang="en-US" dirty="0"/>
              <a:t>Road traffic emission projections </a:t>
            </a:r>
            <a:r>
              <a:rPr lang="en-US" dirty="0" smtClean="0"/>
              <a:t>produced by </a:t>
            </a:r>
            <a:r>
              <a:rPr lang="en-US" dirty="0"/>
              <a:t>the Swedish Transport </a:t>
            </a:r>
            <a:r>
              <a:rPr lang="en-US" dirty="0" smtClean="0"/>
              <a:t>Administration </a:t>
            </a:r>
          </a:p>
          <a:p>
            <a:r>
              <a:rPr lang="en-US" dirty="0" smtClean="0"/>
              <a:t>EF projections developed by SMED to ensure time-series consistency and competence</a:t>
            </a:r>
          </a:p>
          <a:p>
            <a:r>
              <a:rPr lang="en-US" dirty="0" smtClean="0"/>
              <a:t>Not fully integrated </a:t>
            </a:r>
            <a:r>
              <a:rPr lang="en-US" dirty="0"/>
              <a:t>with national GAINS projection estimation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Swedish Clean Air and Climate (SCAC) research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objective: To develop and improve the scientific basis for air pollution policies on national and international scales</a:t>
            </a:r>
          </a:p>
          <a:p>
            <a:r>
              <a:rPr lang="en-US" dirty="0" smtClean="0"/>
              <a:t>WP2:3  - develop a ‘Conceptual emission projection and scenario model’ for both GHG and air pollutants</a:t>
            </a:r>
          </a:p>
          <a:p>
            <a:pPr lvl="1"/>
            <a:r>
              <a:rPr lang="en-US" dirty="0" smtClean="0"/>
              <a:t>Systematic  methods and processes</a:t>
            </a:r>
          </a:p>
          <a:p>
            <a:pPr lvl="1"/>
            <a:r>
              <a:rPr lang="en-US" dirty="0" smtClean="0"/>
              <a:t>Present and future needs</a:t>
            </a:r>
          </a:p>
          <a:p>
            <a:pPr lvl="1"/>
            <a:r>
              <a:rPr lang="en-US" dirty="0" smtClean="0"/>
              <a:t>Sensitivity analysis (e.g. as tool for improvements)</a:t>
            </a:r>
          </a:p>
          <a:p>
            <a:r>
              <a:rPr lang="en-US" dirty="0" smtClean="0"/>
              <a:t>Stakeholder analyses with key experts at e.g. EPA, County boards, Transport Agency, Energy Agency, SMED,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en-US" dirty="0"/>
          </a:p>
        </p:txBody>
      </p:sp>
      <p:cxnSp>
        <p:nvCxnSpPr>
          <p:cNvPr id="4" name="Curved Connector 3"/>
          <p:cNvCxnSpPr>
            <a:stCxn id="11" idx="0"/>
            <a:endCxn id="10" idx="0"/>
          </p:cNvCxnSpPr>
          <p:nvPr/>
        </p:nvCxnSpPr>
        <p:spPr bwMode="auto">
          <a:xfrm rot="16200000" flipV="1">
            <a:off x="4868948" y="-988348"/>
            <a:ext cx="35312" cy="7008118"/>
          </a:xfrm>
          <a:prstGeom prst="curvedConnector3">
            <a:avLst>
              <a:gd name="adj1" fmla="val 1211161"/>
            </a:avLst>
          </a:prstGeom>
          <a:solidFill>
            <a:schemeClr val="accent1"/>
          </a:solidFill>
          <a:ln w="317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stealth" w="lg" len="med"/>
            <a:tailEnd type="stealth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Oval 4"/>
          <p:cNvSpPr/>
          <p:nvPr/>
        </p:nvSpPr>
        <p:spPr bwMode="auto">
          <a:xfrm>
            <a:off x="50005" y="1072697"/>
            <a:ext cx="10081120" cy="5536204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274" y="272478"/>
            <a:ext cx="48365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Conceptual model </a:t>
            </a:r>
            <a:endParaRPr lang="en-US" sz="2800" i="1" u="sng" dirty="0" smtClean="0">
              <a:solidFill>
                <a:srgbClr val="002060"/>
              </a:solidFill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Projections and scenarios for emissions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of GHG and air pollutants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4955" y="4461517"/>
            <a:ext cx="2243958" cy="12926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Stakeholders</a:t>
            </a:r>
          </a:p>
          <a:p>
            <a:r>
              <a:rPr lang="en-US" sz="1200" dirty="0" smtClean="0"/>
              <a:t>Swedish EPA</a:t>
            </a:r>
          </a:p>
          <a:p>
            <a:r>
              <a:rPr lang="en-US" sz="1200" dirty="0" smtClean="0"/>
              <a:t>Swedish Energy Agency</a:t>
            </a:r>
          </a:p>
          <a:p>
            <a:r>
              <a:rPr lang="en-US" sz="1200" dirty="0"/>
              <a:t>Swedish Transport </a:t>
            </a:r>
            <a:r>
              <a:rPr lang="en-US" sz="1200" dirty="0" smtClean="0"/>
              <a:t>Agency</a:t>
            </a:r>
          </a:p>
          <a:p>
            <a:r>
              <a:rPr lang="sv-SE" sz="1200" dirty="0" smtClean="0"/>
              <a:t>SMED</a:t>
            </a:r>
            <a:endParaRPr lang="en-US" sz="1200" dirty="0" smtClean="0"/>
          </a:p>
          <a:p>
            <a:r>
              <a:rPr lang="en-US" sz="1200" dirty="0" err="1" smtClean="0"/>
              <a:t>etc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805097" y="4219071"/>
            <a:ext cx="2037737" cy="166199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Documentation</a:t>
            </a:r>
          </a:p>
          <a:p>
            <a:pPr algn="l"/>
            <a:r>
              <a:rPr lang="en-US" sz="1200" dirty="0" smtClean="0"/>
              <a:t>-  Preconditions</a:t>
            </a:r>
          </a:p>
          <a:p>
            <a:pPr marL="171450" indent="-171450" algn="l">
              <a:buFontTx/>
              <a:buChar char="-"/>
            </a:pPr>
            <a:r>
              <a:rPr lang="en-US" sz="1200" dirty="0" smtClean="0"/>
              <a:t>Assumptions</a:t>
            </a:r>
          </a:p>
          <a:p>
            <a:pPr marL="171450" indent="-171450" algn="l">
              <a:buFontTx/>
              <a:buChar char="-"/>
            </a:pPr>
            <a:r>
              <a:rPr lang="en-US" sz="1200" dirty="0" smtClean="0"/>
              <a:t>Limitations</a:t>
            </a:r>
          </a:p>
          <a:p>
            <a:pPr algn="l"/>
            <a:r>
              <a:rPr lang="en-US" sz="1200" dirty="0" smtClean="0"/>
              <a:t>-  Data</a:t>
            </a:r>
          </a:p>
          <a:p>
            <a:pPr algn="l"/>
            <a:r>
              <a:rPr lang="en-US" sz="1200" dirty="0" smtClean="0"/>
              <a:t>-  Methods</a:t>
            </a:r>
          </a:p>
          <a:p>
            <a:pPr algn="l"/>
            <a:r>
              <a:rPr lang="en-US" sz="1200" dirty="0" smtClean="0"/>
              <a:t>-  Calculations/models</a:t>
            </a:r>
          </a:p>
          <a:p>
            <a:pPr algn="l"/>
            <a:r>
              <a:rPr lang="en-US" sz="1200" dirty="0" smtClean="0"/>
              <a:t>-  Uncertainties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99864" y="2168220"/>
            <a:ext cx="1584176" cy="33239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Projections</a:t>
            </a:r>
          </a:p>
          <a:p>
            <a:r>
              <a:rPr lang="en-US" sz="1200" dirty="0" smtClean="0"/>
              <a:t>National </a:t>
            </a:r>
          </a:p>
          <a:p>
            <a:r>
              <a:rPr lang="en-US" sz="1200" dirty="0" smtClean="0"/>
              <a:t>Regional</a:t>
            </a:r>
          </a:p>
          <a:p>
            <a:r>
              <a:rPr lang="en-US" sz="1200" dirty="0" smtClean="0"/>
              <a:t>-</a:t>
            </a:r>
          </a:p>
          <a:p>
            <a:r>
              <a:rPr lang="en-US" sz="1200" dirty="0" smtClean="0"/>
              <a:t>Energy</a:t>
            </a:r>
          </a:p>
          <a:p>
            <a:r>
              <a:rPr lang="en-US" sz="1200" dirty="0" smtClean="0"/>
              <a:t>Transport</a:t>
            </a:r>
          </a:p>
          <a:p>
            <a:r>
              <a:rPr lang="en-US" sz="1200" dirty="0" smtClean="0"/>
              <a:t>Industrial processes</a:t>
            </a:r>
          </a:p>
          <a:p>
            <a:r>
              <a:rPr lang="en-US" sz="1200" dirty="0" smtClean="0"/>
              <a:t>Agriculture</a:t>
            </a:r>
          </a:p>
          <a:p>
            <a:r>
              <a:rPr lang="en-US" sz="1200" dirty="0" smtClean="0"/>
              <a:t>Waste</a:t>
            </a:r>
          </a:p>
          <a:p>
            <a:r>
              <a:rPr lang="en-US" sz="1200" dirty="0" smtClean="0"/>
              <a:t>LULUCF</a:t>
            </a:r>
          </a:p>
          <a:p>
            <a:r>
              <a:rPr lang="en-US" sz="1200" dirty="0" smtClean="0"/>
              <a:t>-</a:t>
            </a:r>
          </a:p>
          <a:p>
            <a:r>
              <a:rPr lang="en-US" sz="1200" dirty="0" smtClean="0"/>
              <a:t>Activity</a:t>
            </a:r>
          </a:p>
          <a:p>
            <a:r>
              <a:rPr lang="en-US" sz="1200" dirty="0" smtClean="0"/>
              <a:t>Activity data</a:t>
            </a:r>
          </a:p>
          <a:p>
            <a:r>
              <a:rPr lang="en-US" sz="1200" dirty="0" smtClean="0"/>
              <a:t>Technologies</a:t>
            </a:r>
          </a:p>
          <a:p>
            <a:r>
              <a:rPr lang="en-US" sz="1200" dirty="0" smtClean="0"/>
              <a:t>Emission factors</a:t>
            </a:r>
          </a:p>
          <a:p>
            <a:r>
              <a:rPr lang="en-US" sz="1200" dirty="0" smtClean="0"/>
              <a:t>Emissions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3320" y="2498055"/>
            <a:ext cx="195845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Preconditions</a:t>
            </a:r>
          </a:p>
          <a:p>
            <a:r>
              <a:rPr lang="en-US" sz="1200" dirty="0" smtClean="0"/>
              <a:t>EU/UN requirements</a:t>
            </a:r>
          </a:p>
          <a:p>
            <a:r>
              <a:rPr lang="en-US" sz="1200" dirty="0" smtClean="0"/>
              <a:t>National goals</a:t>
            </a:r>
          </a:p>
          <a:p>
            <a:r>
              <a:rPr lang="en-US" sz="1200" dirty="0" smtClean="0"/>
              <a:t>National </a:t>
            </a:r>
            <a:r>
              <a:rPr lang="en-US" sz="1200" dirty="0" err="1" smtClean="0"/>
              <a:t>PaMs</a:t>
            </a:r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220855" y="2533367"/>
            <a:ext cx="2339615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Uses/users</a:t>
            </a:r>
          </a:p>
          <a:p>
            <a:r>
              <a:rPr lang="en-US" sz="1200" dirty="0" smtClean="0"/>
              <a:t>International Conventions</a:t>
            </a:r>
          </a:p>
          <a:p>
            <a:r>
              <a:rPr lang="en-US" sz="1200" dirty="0" smtClean="0"/>
              <a:t>EU</a:t>
            </a:r>
          </a:p>
          <a:p>
            <a:r>
              <a:rPr lang="en-US" sz="1200" dirty="0" smtClean="0"/>
              <a:t>National  monitoring</a:t>
            </a:r>
          </a:p>
          <a:p>
            <a:r>
              <a:rPr lang="en-US" sz="1200" dirty="0" smtClean="0"/>
              <a:t>Basis for national strategies</a:t>
            </a:r>
          </a:p>
          <a:p>
            <a:r>
              <a:rPr lang="en-US" sz="1200" dirty="0" smtClean="0"/>
              <a:t>Support negotiations</a:t>
            </a:r>
          </a:p>
          <a:p>
            <a:r>
              <a:rPr lang="en-US" sz="1200" dirty="0" smtClean="0"/>
              <a:t>Regional use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3337006" y="2411576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117271" y="2689371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337006" y="2932058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253552" y="3665609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662465" y="2406457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276708" y="2210007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640924" y="3398427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Straight Arrow Connector 18"/>
          <p:cNvCxnSpPr>
            <a:stCxn id="10" idx="3"/>
            <a:endCxn id="16" idx="1"/>
          </p:cNvCxnSpPr>
          <p:nvPr/>
        </p:nvCxnSpPr>
        <p:spPr bwMode="auto">
          <a:xfrm flipV="1">
            <a:off x="2361770" y="2550473"/>
            <a:ext cx="300695" cy="4092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10" idx="3"/>
          </p:cNvCxnSpPr>
          <p:nvPr/>
        </p:nvCxnSpPr>
        <p:spPr bwMode="auto">
          <a:xfrm>
            <a:off x="2361770" y="2959720"/>
            <a:ext cx="300695" cy="686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>
            <a:stCxn id="16" idx="3"/>
            <a:endCxn id="12" idx="1"/>
          </p:cNvCxnSpPr>
          <p:nvPr/>
        </p:nvCxnSpPr>
        <p:spPr bwMode="auto">
          <a:xfrm>
            <a:off x="3022505" y="2550473"/>
            <a:ext cx="314501" cy="51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16" idx="3"/>
            <a:endCxn id="14" idx="1"/>
          </p:cNvCxnSpPr>
          <p:nvPr/>
        </p:nvCxnSpPr>
        <p:spPr bwMode="auto">
          <a:xfrm>
            <a:off x="3022505" y="2550473"/>
            <a:ext cx="314501" cy="525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stCxn id="18" idx="3"/>
            <a:endCxn id="14" idx="1"/>
          </p:cNvCxnSpPr>
          <p:nvPr/>
        </p:nvCxnSpPr>
        <p:spPr bwMode="auto">
          <a:xfrm flipV="1">
            <a:off x="3000964" y="3076074"/>
            <a:ext cx="336042" cy="4663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18" idx="3"/>
          </p:cNvCxnSpPr>
          <p:nvPr/>
        </p:nvCxnSpPr>
        <p:spPr bwMode="auto">
          <a:xfrm>
            <a:off x="3000964" y="3542443"/>
            <a:ext cx="252588" cy="2724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4" idx="3"/>
          </p:cNvCxnSpPr>
          <p:nvPr/>
        </p:nvCxnSpPr>
        <p:spPr bwMode="auto">
          <a:xfrm>
            <a:off x="3697046" y="3076074"/>
            <a:ext cx="1602818" cy="4663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2" idx="3"/>
            <a:endCxn id="13" idx="1"/>
          </p:cNvCxnSpPr>
          <p:nvPr/>
        </p:nvCxnSpPr>
        <p:spPr bwMode="auto">
          <a:xfrm>
            <a:off x="3697046" y="2555592"/>
            <a:ext cx="420225" cy="2777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15" idx="3"/>
          </p:cNvCxnSpPr>
          <p:nvPr/>
        </p:nvCxnSpPr>
        <p:spPr bwMode="auto">
          <a:xfrm flipV="1">
            <a:off x="3613592" y="3542443"/>
            <a:ext cx="1686272" cy="2671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4477311" y="2833387"/>
            <a:ext cx="822553" cy="7365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1" idx="1"/>
          </p:cNvCxnSpPr>
          <p:nvPr/>
        </p:nvCxnSpPr>
        <p:spPr bwMode="auto">
          <a:xfrm flipV="1">
            <a:off x="6884043" y="3272031"/>
            <a:ext cx="336812" cy="372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6" idx="2"/>
            <a:endCxn id="18" idx="0"/>
          </p:cNvCxnSpPr>
          <p:nvPr/>
        </p:nvCxnSpPr>
        <p:spPr bwMode="auto">
          <a:xfrm flipH="1">
            <a:off x="2820944" y="2694489"/>
            <a:ext cx="21541" cy="703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ounded Rectangle 30"/>
          <p:cNvSpPr/>
          <p:nvPr/>
        </p:nvSpPr>
        <p:spPr bwMode="auto">
          <a:xfrm>
            <a:off x="4128339" y="3923903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2" name="Straight Arrow Connector 31"/>
          <p:cNvCxnSpPr>
            <a:stCxn id="31" idx="0"/>
          </p:cNvCxnSpPr>
          <p:nvPr/>
        </p:nvCxnSpPr>
        <p:spPr bwMode="auto">
          <a:xfrm flipV="1">
            <a:off x="4308359" y="3479587"/>
            <a:ext cx="991505" cy="4443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000964" y="3542442"/>
            <a:ext cx="22989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>
            <a:stCxn id="17" idx="2"/>
            <a:endCxn id="13" idx="0"/>
          </p:cNvCxnSpPr>
          <p:nvPr/>
        </p:nvCxnSpPr>
        <p:spPr bwMode="auto">
          <a:xfrm flipH="1">
            <a:off x="4297291" y="2498039"/>
            <a:ext cx="159437" cy="1913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ounded Rectangle 34"/>
          <p:cNvSpPr/>
          <p:nvPr/>
        </p:nvSpPr>
        <p:spPr bwMode="auto">
          <a:xfrm>
            <a:off x="2808945" y="3897572"/>
            <a:ext cx="360040" cy="28803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6" name="Straight Arrow Connector 35"/>
          <p:cNvCxnSpPr>
            <a:stCxn id="35" idx="0"/>
            <a:endCxn id="18" idx="2"/>
          </p:cNvCxnSpPr>
          <p:nvPr/>
        </p:nvCxnSpPr>
        <p:spPr bwMode="auto">
          <a:xfrm flipH="1" flipV="1">
            <a:off x="2820944" y="3686459"/>
            <a:ext cx="168021" cy="211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Oval 36"/>
          <p:cNvSpPr/>
          <p:nvPr/>
        </p:nvSpPr>
        <p:spPr bwMode="auto">
          <a:xfrm>
            <a:off x="2361770" y="1549177"/>
            <a:ext cx="2787143" cy="2976768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69536" y="4525945"/>
            <a:ext cx="1653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Stakeholder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analyses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31128" y="1405161"/>
            <a:ext cx="1473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Sensitivity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analysis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63225" y="1477169"/>
            <a:ext cx="2700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Stakeholders/Models/</a:t>
            </a:r>
          </a:p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363719" y="37009"/>
            <a:ext cx="320953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Description of:</a:t>
            </a:r>
          </a:p>
          <a:p>
            <a:pPr algn="r"/>
            <a:r>
              <a:rPr lang="en-US" dirty="0" smtClean="0"/>
              <a:t>Data and information flow</a:t>
            </a:r>
          </a:p>
          <a:p>
            <a:pPr algn="r"/>
            <a:r>
              <a:rPr lang="en-US" dirty="0" smtClean="0"/>
              <a:t>Cooperation</a:t>
            </a:r>
          </a:p>
          <a:p>
            <a:pPr algn="r"/>
            <a:r>
              <a:rPr lang="en-US" dirty="0" smtClean="0"/>
              <a:t>Procedures for:</a:t>
            </a:r>
            <a:r>
              <a:rPr lang="en-US" sz="1600" dirty="0" smtClean="0"/>
              <a:t> </a:t>
            </a:r>
          </a:p>
          <a:p>
            <a:pPr algn="r"/>
            <a:r>
              <a:rPr lang="en-US" sz="1400" dirty="0" smtClean="0"/>
              <a:t>-QA/QC</a:t>
            </a:r>
          </a:p>
          <a:p>
            <a:pPr algn="r"/>
            <a:r>
              <a:rPr lang="en-US" sz="1400" dirty="0" smtClean="0"/>
              <a:t>-documentation</a:t>
            </a:r>
          </a:p>
          <a:p>
            <a:pPr algn="r"/>
            <a:r>
              <a:rPr lang="en-US" sz="1400" dirty="0"/>
              <a:t>-</a:t>
            </a:r>
            <a:r>
              <a:rPr lang="en-US" sz="1400" dirty="0" smtClean="0"/>
              <a:t>validation/assessment</a:t>
            </a:r>
          </a:p>
          <a:p>
            <a:pPr algn="r"/>
            <a:r>
              <a:rPr lang="en-US" sz="1400" dirty="0" smtClean="0"/>
              <a:t>/review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03678" y="1621185"/>
            <a:ext cx="1757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Analysis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 user needs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 mall eng 0505">
  <a:themeElements>
    <a:clrScheme name="OH mall eng 0505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A55A3"/>
      </a:accent1>
      <a:accent2>
        <a:srgbClr val="2F98CC"/>
      </a:accent2>
      <a:accent3>
        <a:srgbClr val="FFFFFF"/>
      </a:accent3>
      <a:accent4>
        <a:srgbClr val="000000"/>
      </a:accent4>
      <a:accent5>
        <a:srgbClr val="AAB4CE"/>
      </a:accent5>
      <a:accent6>
        <a:srgbClr val="2A89B9"/>
      </a:accent6>
      <a:hlink>
        <a:srgbClr val="FE7F26"/>
      </a:hlink>
      <a:folHlink>
        <a:srgbClr val="CCE823"/>
      </a:folHlink>
    </a:clrScheme>
    <a:fontScheme name="OH mall eng 050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H mall eng 05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 mall eng 05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 mall eng 05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 mall eng 05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 mall eng 05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 mall eng 05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 mall eng 05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 mall eng 0505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A55A3"/>
        </a:accent1>
        <a:accent2>
          <a:srgbClr val="2F98CC"/>
        </a:accent2>
        <a:accent3>
          <a:srgbClr val="FFFFFF"/>
        </a:accent3>
        <a:accent4>
          <a:srgbClr val="000000"/>
        </a:accent4>
        <a:accent5>
          <a:srgbClr val="AAB4CE"/>
        </a:accent5>
        <a:accent6>
          <a:srgbClr val="2A89B9"/>
        </a:accent6>
        <a:hlink>
          <a:srgbClr val="FE7F26"/>
        </a:hlink>
        <a:folHlink>
          <a:srgbClr val="CCE8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797</Words>
  <Application>Microsoft Office PowerPoint</Application>
  <PresentationFormat>Custom</PresentationFormat>
  <Paragraphs>163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OH mall eng 0505</vt:lpstr>
      <vt:lpstr>Sweden’s national emission projection system and the SCAC research program</vt:lpstr>
      <vt:lpstr>Overview</vt:lpstr>
      <vt:lpstr>Introduction</vt:lpstr>
      <vt:lpstr>Introduction</vt:lpstr>
      <vt:lpstr>National system for  GHG emission projections</vt:lpstr>
      <vt:lpstr>National system for  GHG emission projections</vt:lpstr>
      <vt:lpstr>Air pollutant emission projections</vt:lpstr>
      <vt:lpstr>Swedish Clean Air and Climate (SCAC) research program</vt:lpstr>
      <vt:lpstr>PowerPoint Presentation</vt:lpstr>
      <vt:lpstr>SCAC stakeholder analyses/ Key areas for improvements</vt:lpstr>
      <vt:lpstr>SCAC stakeholder analyses/ Key areas for improvements</vt:lpstr>
      <vt:lpstr>SCAC stakeholder analyses/ Key areas for improvements</vt:lpstr>
      <vt:lpstr>SCAC…lessons learned  </vt:lpstr>
      <vt:lpstr>Thank you for your attention!</vt:lpstr>
    </vt:vector>
  </TitlesOfParts>
  <Company>Intellecta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fredrikh</dc:creator>
  <cp:lastModifiedBy>Tomas Gustafsson</cp:lastModifiedBy>
  <cp:revision>125</cp:revision>
  <cp:lastPrinted>2015-05-08T14:44:07Z</cp:lastPrinted>
  <dcterms:created xsi:type="dcterms:W3CDTF">2005-05-31T15:06:00Z</dcterms:created>
  <dcterms:modified xsi:type="dcterms:W3CDTF">2015-05-11T20:45:52Z</dcterms:modified>
</cp:coreProperties>
</file>