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03" r:id="rId2"/>
    <p:sldId id="323" r:id="rId3"/>
    <p:sldId id="313" r:id="rId4"/>
    <p:sldId id="315" r:id="rId5"/>
    <p:sldId id="324" r:id="rId6"/>
    <p:sldId id="357" r:id="rId7"/>
    <p:sldId id="353" r:id="rId8"/>
    <p:sldId id="354" r:id="rId9"/>
    <p:sldId id="355" r:id="rId10"/>
    <p:sldId id="361" r:id="rId11"/>
    <p:sldId id="359" r:id="rId12"/>
    <p:sldId id="358" r:id="rId13"/>
    <p:sldId id="328" r:id="rId14"/>
    <p:sldId id="30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777">
          <p15:clr>
            <a:srgbClr val="A4A3A4"/>
          </p15:clr>
        </p15:guide>
        <p15:guide id="4" pos="3839">
          <p15:clr>
            <a:srgbClr val="A4A3A4"/>
          </p15:clr>
        </p15:guide>
        <p15:guide id="5" orient="horz" pos="2162">
          <p15:clr>
            <a:srgbClr val="A4A3A4"/>
          </p15:clr>
        </p15:guide>
        <p15:guide id="6" pos="3835">
          <p15:clr>
            <a:srgbClr val="A4A3A4"/>
          </p15:clr>
        </p15:guide>
        <p15:guide id="7" orient="horz" pos="21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B5B87"/>
    <a:srgbClr val="FFC000"/>
    <a:srgbClr val="195989"/>
    <a:srgbClr val="1D679F"/>
    <a:srgbClr val="1F6DA6"/>
    <a:srgbClr val="227DC1"/>
    <a:srgbClr val="2178B9"/>
    <a:srgbClr val="2177B7"/>
    <a:srgbClr val="2175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2384" autoAdjust="0"/>
  </p:normalViewPr>
  <p:slideViewPr>
    <p:cSldViewPr snapToGrid="0">
      <p:cViewPr varScale="1">
        <p:scale>
          <a:sx n="56" d="100"/>
          <a:sy n="56" d="100"/>
        </p:scale>
        <p:origin x="420" y="60"/>
      </p:cViewPr>
      <p:guideLst>
        <p:guide orient="horz" pos="2092"/>
        <p:guide pos="3840"/>
        <p:guide orient="horz" pos="3777"/>
        <p:guide pos="3839"/>
        <p:guide orient="horz" pos="2162"/>
        <p:guide pos="3835"/>
        <p:guide orient="horz" pos="2157"/>
      </p:guideLst>
    </p:cSldViewPr>
  </p:slideViewPr>
  <p:outlineViewPr>
    <p:cViewPr>
      <p:scale>
        <a:sx n="33" d="100"/>
        <a:sy n="33" d="100"/>
      </p:scale>
      <p:origin x="0" y="-100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56" d="100"/>
          <a:sy n="56" d="100"/>
        </p:scale>
        <p:origin x="2856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baseline="0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756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781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255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019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379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70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876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519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073101"/>
            <a:ext cx="12192000" cy="5784900"/>
          </a:xfrm>
          <a:prstGeom prst="rect">
            <a:avLst/>
          </a:prstGeom>
          <a:gradFill flip="none" rotWithShape="1">
            <a:gsLst>
              <a:gs pos="47000">
                <a:srgbClr val="0D6CB4"/>
              </a:gs>
              <a:gs pos="100000">
                <a:schemeClr val="accent2"/>
              </a:gs>
              <a:gs pos="77000">
                <a:srgbClr val="227DC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49" y="1992572"/>
            <a:ext cx="10290265" cy="2149523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0" y="4418049"/>
            <a:ext cx="10290265" cy="897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3" y="5391726"/>
            <a:ext cx="5267202" cy="8774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spcAft>
                <a:spcPts val="800"/>
              </a:spcAft>
              <a:buFontTx/>
              <a:buNone/>
              <a:defRPr sz="22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Speaker</a:t>
            </a:r>
            <a:br>
              <a:rPr lang="en-GB" noProof="0" dirty="0"/>
            </a:br>
            <a:r>
              <a:rPr lang="en-GB" noProof="0" dirty="0"/>
              <a:t>Venue and date</a:t>
            </a:r>
          </a:p>
        </p:txBody>
      </p:sp>
      <p:pic>
        <p:nvPicPr>
          <p:cNvPr id="8" name="Picture 7" descr="Foot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21" y="6390001"/>
            <a:ext cx="697559" cy="467999"/>
          </a:xfrm>
          <a:prstGeom prst="rect">
            <a:avLst/>
          </a:prstGeom>
        </p:spPr>
      </p:pic>
      <p:pic>
        <p:nvPicPr>
          <p:cNvPr id="13" name="Picture 12" descr="EC-JRC-logo_vertical_EN_pos_transparent-background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" t="5040" r="4159" b="4382"/>
          <a:stretch/>
        </p:blipFill>
        <p:spPr>
          <a:xfrm>
            <a:off x="5373779" y="264907"/>
            <a:ext cx="1674947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615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4048" y="1992572"/>
            <a:ext cx="8010798" cy="3616657"/>
          </a:xfrm>
          <a:prstGeom prst="rect">
            <a:avLst/>
          </a:prstGeo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2614" y="1825625"/>
            <a:ext cx="4583519" cy="41703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buClr>
                <a:schemeClr val="accent5"/>
              </a:buClr>
              <a:buFont typeface="Arial"/>
              <a:buChar char="•"/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662614" y="586765"/>
            <a:ext cx="4581771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63280" y="-62165"/>
            <a:ext cx="12318560" cy="3468939"/>
          </a:xfrm>
          <a:prstGeom prst="rect">
            <a:avLst/>
          </a:prstGeom>
          <a:solidFill>
            <a:schemeClr val="bg2"/>
          </a:solidFill>
          <a:ln w="28575" cmpd="sng">
            <a:solidFill>
              <a:schemeClr val="accent5"/>
            </a:solidFill>
          </a:ln>
        </p:spPr>
        <p:txBody>
          <a:bodyPr/>
          <a:lstStyle>
            <a:lvl1pPr marL="0" indent="0">
              <a:buClr>
                <a:schemeClr val="accent2"/>
              </a:buClr>
              <a:buFont typeface="Arial"/>
              <a:buNone/>
              <a:defRPr/>
            </a:lvl1pPr>
          </a:lstStyle>
          <a:p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385" y="2818576"/>
            <a:ext cx="10287000" cy="6283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957385" y="3630613"/>
            <a:ext cx="10287000" cy="2365375"/>
          </a:xfrm>
          <a:prstGeom prst="rect">
            <a:avLst/>
          </a:prstGeom>
        </p:spPr>
        <p:txBody>
          <a:bodyPr/>
          <a:lstStyle>
            <a:lvl1pPr marL="342900" indent="-342900" algn="l">
              <a:buClr>
                <a:schemeClr val="accent5"/>
              </a:buClr>
              <a:buFont typeface="Arial"/>
              <a:buChar char="•"/>
              <a:defRPr/>
            </a:lvl1pPr>
            <a:lvl2pPr marL="800100" indent="-342900">
              <a:buClr>
                <a:schemeClr val="accent5"/>
              </a:buClr>
              <a:buFont typeface="Arial"/>
              <a:buChar char="•"/>
              <a:defRPr/>
            </a:lvl2pPr>
            <a:lvl3pPr marL="1200150" indent="-285750">
              <a:buClr>
                <a:schemeClr val="accent5"/>
              </a:buClr>
              <a:buFont typeface="Arial"/>
              <a:buChar char="•"/>
              <a:defRPr/>
            </a:lvl3pPr>
            <a:lvl4pPr marL="1657350" indent="-285750">
              <a:buClr>
                <a:schemeClr val="accent5"/>
              </a:buClr>
              <a:buFont typeface="Arial"/>
              <a:buChar char="•"/>
              <a:defRPr/>
            </a:lvl4pPr>
            <a:lvl5pPr marL="2114550" indent="-285750">
              <a:buClr>
                <a:schemeClr val="accent5"/>
              </a:buClr>
              <a:buFont typeface="Arial"/>
              <a:buChar char="•"/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40157" y="2284667"/>
            <a:ext cx="3347997" cy="209073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40525" y="2284668"/>
            <a:ext cx="3419998" cy="209073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390340" y="2284667"/>
            <a:ext cx="3347998" cy="209073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179376" y="4038684"/>
            <a:ext cx="2669558" cy="1524235"/>
          </a:xfrm>
          <a:prstGeom prst="rect">
            <a:avLst/>
          </a:prstGeo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729560" y="4041944"/>
            <a:ext cx="2669558" cy="1524235"/>
          </a:xfrm>
          <a:prstGeom prst="rect">
            <a:avLst/>
          </a:prstGeo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315745" y="4037437"/>
            <a:ext cx="2669558" cy="1524235"/>
          </a:xfrm>
          <a:prstGeom prst="rect">
            <a:avLst/>
          </a:prstGeo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20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489177" y="2159957"/>
            <a:ext cx="2518900" cy="172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89175" y="4076343"/>
            <a:ext cx="2520000" cy="172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197546" y="2159956"/>
            <a:ext cx="2520000" cy="172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887605" y="4076342"/>
            <a:ext cx="2483779" cy="1728000"/>
          </a:xfrm>
          <a:prstGeom prst="rect">
            <a:avLst/>
          </a:prstGeo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957385" y="2159957"/>
            <a:ext cx="2334846" cy="1728000"/>
          </a:xfrm>
          <a:prstGeom prst="rect">
            <a:avLst/>
          </a:prstGeo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197548" y="4076342"/>
            <a:ext cx="2520000" cy="172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957385" y="4076343"/>
            <a:ext cx="2334846" cy="1728000"/>
          </a:xfrm>
          <a:prstGeom prst="rect">
            <a:avLst/>
          </a:prstGeo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19308" y="2159956"/>
            <a:ext cx="2452077" cy="1728000"/>
          </a:xfrm>
          <a:prstGeom prst="rect">
            <a:avLst/>
          </a:prstGeo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83820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30587"/>
          </a:xfrm>
          <a:prstGeom prst="rect">
            <a:avLst/>
          </a:prstGeom>
          <a:gradFill flip="none" rotWithShape="1">
            <a:gsLst>
              <a:gs pos="47000">
                <a:srgbClr val="0D6CB4"/>
              </a:gs>
              <a:gs pos="100000">
                <a:schemeClr val="accent2"/>
              </a:gs>
              <a:gs pos="77000">
                <a:srgbClr val="227DC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020968" cy="124034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rgbClr val="F8CC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084385" y="3855676"/>
            <a:ext cx="10003692" cy="19252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10061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34321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020968" cy="124034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084385" y="3855676"/>
            <a:ext cx="10003692" cy="19252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30550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cover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47000">
                <a:srgbClr val="0D6CB4"/>
              </a:gs>
              <a:gs pos="100000">
                <a:schemeClr val="accent2"/>
              </a:gs>
              <a:gs pos="77000">
                <a:srgbClr val="227DC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281657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>
                <a:solidFill>
                  <a:srgbClr val="FFD129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281657" cy="16557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478213"/>
          </a:xfrm>
          <a:prstGeom prst="line">
            <a:avLst/>
          </a:prstGeom>
          <a:ln w="28575">
            <a:solidFill>
              <a:srgbClr val="FFD1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5929" y="6193922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284602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284602" cy="16557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47821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5929" y="6193922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7154" y="1825624"/>
            <a:ext cx="10267462" cy="41703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 typeface="Arial"/>
              <a:buChar char="•"/>
              <a:defRPr/>
            </a:lvl1pPr>
            <a:lvl2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2pPr>
            <a:lvl3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3pPr>
            <a:lvl4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4pPr>
            <a:lvl5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20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2525" y="1825625"/>
            <a:ext cx="5002090" cy="417036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Clr>
                <a:schemeClr val="accent5"/>
              </a:buClr>
              <a:buFont typeface="Arial"/>
              <a:buNone/>
              <a:defRPr/>
            </a:lvl1pPr>
          </a:lstStyle>
          <a:p>
            <a:pPr lvl="0"/>
            <a:endParaRPr lang="en-GB" noProof="0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20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0"/>
          </p:nvPr>
        </p:nvSpPr>
        <p:spPr>
          <a:xfrm>
            <a:off x="967154" y="1825624"/>
            <a:ext cx="5004000" cy="41703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 typeface="Arial"/>
              <a:buChar char="•"/>
              <a:defRPr/>
            </a:lvl1pPr>
            <a:lvl2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2pPr>
            <a:lvl3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3pPr>
            <a:lvl4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4pPr>
            <a:lvl5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6232524" y="1825624"/>
            <a:ext cx="5004000" cy="41703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 typeface="Arial"/>
              <a:buChar char="•"/>
              <a:defRPr strike="noStrike"/>
            </a:lvl1pPr>
            <a:lvl2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 strike="noStrike"/>
            </a:lvl2pPr>
            <a:lvl3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 strike="noStrike"/>
            </a:lvl3pPr>
            <a:lvl4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 strike="noStrike"/>
            </a:lvl4pPr>
            <a:lvl5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 strike="noStrike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20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967154" y="1825624"/>
            <a:ext cx="5004000" cy="41703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 typeface="Arial"/>
              <a:buChar char="•"/>
              <a:defRPr/>
            </a:lvl1pPr>
            <a:lvl2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2pPr>
            <a:lvl3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3pPr>
            <a:lvl4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4pPr>
            <a:lvl5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0722" y="1825625"/>
            <a:ext cx="3229533" cy="41703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buClr>
                <a:schemeClr val="accent5"/>
              </a:buClr>
              <a:buFont typeface="Arial"/>
              <a:buChar char="•"/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476002" y="1825624"/>
            <a:ext cx="3239996" cy="41703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buClr>
                <a:schemeClr val="accent5"/>
              </a:buClr>
              <a:buFont typeface="Arial"/>
              <a:buChar char="•"/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5"/>
          </p:nvPr>
        </p:nvSpPr>
        <p:spPr>
          <a:xfrm>
            <a:off x="7990763" y="1825624"/>
            <a:ext cx="3239998" cy="41703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buClr>
                <a:schemeClr val="accent5"/>
              </a:buClr>
              <a:buFont typeface="Arial"/>
              <a:buChar char="•"/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20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722" y="1681163"/>
            <a:ext cx="5003999" cy="823912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0722" y="2597727"/>
            <a:ext cx="5003999" cy="339826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342900" indent="-342900">
              <a:buClr>
                <a:schemeClr val="accent5"/>
              </a:buClr>
              <a:buFont typeface="Arial"/>
              <a:buChar char="•"/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2768" y="1681163"/>
            <a:ext cx="5003999" cy="823912"/>
          </a:xfrm>
          <a:prstGeom prst="rect">
            <a:avLst/>
          </a:prstGeo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2768" y="2597727"/>
            <a:ext cx="5003999" cy="339826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342900" indent="-342900">
              <a:buClr>
                <a:schemeClr val="accent5"/>
              </a:buClr>
              <a:buFont typeface="Arial"/>
              <a:buChar char="•"/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20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1750540"/>
            <a:ext cx="12192000" cy="424544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 flipH="1">
            <a:off x="83820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C-JRC-logo_horizontal_EN_pos_transparent-background.png"/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2" t="10944" r="6669" b="9113"/>
          <a:stretch/>
        </p:blipFill>
        <p:spPr>
          <a:xfrm>
            <a:off x="9945929" y="6177847"/>
            <a:ext cx="1727997" cy="4672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38200" y="625429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15BF1-D259-0341-94F8-9E410F79F6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49" r:id="rId2"/>
    <p:sldLayoutId id="2147483651" r:id="rId3"/>
    <p:sldLayoutId id="2147483650" r:id="rId4"/>
    <p:sldLayoutId id="2147483660" r:id="rId5"/>
    <p:sldLayoutId id="2147483652" r:id="rId6"/>
    <p:sldLayoutId id="2147483661" r:id="rId7"/>
    <p:sldLayoutId id="2147483653" r:id="rId8"/>
    <p:sldLayoutId id="2147483654" r:id="rId9"/>
    <p:sldLayoutId id="2147483659" r:id="rId10"/>
    <p:sldLayoutId id="2147483658" r:id="rId11"/>
    <p:sldLayoutId id="2147483668" r:id="rId12"/>
    <p:sldLayoutId id="2147483666" r:id="rId13"/>
    <p:sldLayoutId id="2147483667" r:id="rId14"/>
    <p:sldLayoutId id="2147483655" r:id="rId15"/>
    <p:sldLayoutId id="2147483670" r:id="rId16"/>
    <p:sldLayoutId id="214748366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7039" y="1283912"/>
            <a:ext cx="11135891" cy="2149523"/>
          </a:xfrm>
        </p:spPr>
        <p:txBody>
          <a:bodyPr/>
          <a:lstStyle/>
          <a:p>
            <a:r>
              <a:rPr lang="nl-NL" dirty="0" err="1"/>
              <a:t>Insights</a:t>
            </a:r>
            <a:r>
              <a:rPr lang="nl-NL" dirty="0"/>
              <a:t> on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en-GB" dirty="0"/>
              <a:t>Agricultural Emission Estimation (</a:t>
            </a:r>
            <a:r>
              <a:rPr lang="en-GB" dirty="0" err="1"/>
              <a:t>AgrEE</a:t>
            </a:r>
            <a:r>
              <a:rPr lang="en-GB" dirty="0"/>
              <a:t>) prototype tool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432844" y="4256936"/>
            <a:ext cx="10351681" cy="877455"/>
          </a:xfrm>
        </p:spPr>
        <p:txBody>
          <a:bodyPr/>
          <a:lstStyle/>
          <a:p>
            <a:r>
              <a:rPr lang="nl-NL" u="sng" dirty="0"/>
              <a:t>Manjola Banja</a:t>
            </a:r>
            <a:r>
              <a:rPr lang="nl-NL" dirty="0"/>
              <a:t>, </a:t>
            </a:r>
            <a:r>
              <a:rPr lang="nl-NL" dirty="0" err="1"/>
              <a:t>Federico</a:t>
            </a:r>
            <a:r>
              <a:rPr lang="nl-NL" dirty="0"/>
              <a:t> </a:t>
            </a:r>
            <a:r>
              <a:rPr lang="nl-NL" dirty="0" err="1"/>
              <a:t>Pagani</a:t>
            </a:r>
            <a:r>
              <a:rPr lang="nl-NL" dirty="0"/>
              <a:t>, Enrico </a:t>
            </a:r>
            <a:r>
              <a:rPr lang="nl-NL" dirty="0" err="1"/>
              <a:t>Pisoni</a:t>
            </a:r>
            <a:r>
              <a:rPr lang="nl-NL" dirty="0"/>
              <a:t>, Monica </a:t>
            </a:r>
            <a:r>
              <a:rPr lang="nl-NL" dirty="0" err="1"/>
              <a:t>Crippa</a:t>
            </a:r>
            <a:endParaRPr lang="nl-NL" dirty="0"/>
          </a:p>
          <a:p>
            <a:r>
              <a:rPr lang="nl-NL" dirty="0"/>
              <a:t>Air and Climate Unit, Joint Research Centre, </a:t>
            </a:r>
            <a:r>
              <a:rPr lang="nl-NL" dirty="0" err="1"/>
              <a:t>Ispra</a:t>
            </a:r>
            <a:endParaRPr lang="nl-NL" dirty="0"/>
          </a:p>
          <a:p>
            <a:endParaRPr lang="nl-NL" dirty="0"/>
          </a:p>
          <a:p>
            <a:r>
              <a:rPr lang="en-US" dirty="0"/>
              <a:t>TFEIP Agriculture and Nature Expert Panel</a:t>
            </a:r>
            <a:r>
              <a:rPr lang="nl-NL" dirty="0"/>
              <a:t> – 4 May 2021, </a:t>
            </a:r>
            <a:r>
              <a:rPr lang="nl-NL" dirty="0" err="1"/>
              <a:t>webinar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5095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D20703-CA70-4815-B12A-586C3FCB4B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01" y="1118467"/>
            <a:ext cx="4395662" cy="5256000"/>
          </a:xfrm>
          <a:prstGeom prst="rect">
            <a:avLst/>
          </a:prstGeom>
        </p:spPr>
      </p:pic>
      <p:pic>
        <p:nvPicPr>
          <p:cNvPr id="6" name="Picture 5" descr="Chart&#10;&#10;Description automatically generated with low confidence">
            <a:extLst>
              <a:ext uri="{FF2B5EF4-FFF2-40B4-BE49-F238E27FC236}">
                <a16:creationId xmlns:a16="http://schemas.microsoft.com/office/drawing/2014/main" id="{AD09574A-CFC9-4470-A36B-C80836426F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247" y="1118467"/>
            <a:ext cx="6644177" cy="2916000"/>
          </a:xfrm>
          <a:prstGeom prst="rect">
            <a:avLst/>
          </a:prstGeom>
        </p:spPr>
      </p:pic>
      <p:pic>
        <p:nvPicPr>
          <p:cNvPr id="7" name="Picture 6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449209C9-7EE6-4C31-96BC-8CE5F748BF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816" y="4034467"/>
            <a:ext cx="6672608" cy="2160000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3412B1ED-379B-437E-9343-E14EB51AF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53" y="313440"/>
            <a:ext cx="10263893" cy="523560"/>
          </a:xfrm>
        </p:spPr>
        <p:txBody>
          <a:bodyPr/>
          <a:lstStyle/>
          <a:p>
            <a:r>
              <a:rPr lang="it-IT" sz="3600" dirty="0">
                <a:solidFill>
                  <a:srgbClr val="000000"/>
                </a:solidFill>
              </a:rPr>
              <a:t>Prototype tool for emission computation (4)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393322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5861" y="765582"/>
            <a:ext cx="10896324" cy="5595315"/>
          </a:xfrm>
        </p:spPr>
        <p:txBody>
          <a:bodyPr/>
          <a:lstStyle/>
          <a:p>
            <a:pPr lvl="0"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User-friendly, flexible, allowing data manipulation (e.g. AD, EFs), </a:t>
            </a:r>
          </a:p>
          <a:p>
            <a:pPr lvl="0" algn="just"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Ensures consistency of emission calculation for all MS in line with the EMEP/EEA Guidebook 2019. </a:t>
            </a:r>
            <a:r>
              <a:rPr lang="en-US" dirty="0">
                <a:solidFill>
                  <a:srgbClr val="000000"/>
                </a:solidFill>
              </a:rPr>
              <a:t>The default AD and </a:t>
            </a:r>
            <a:r>
              <a:rPr lang="en-GB" dirty="0">
                <a:solidFill>
                  <a:srgbClr val="000000"/>
                </a:solidFill>
              </a:rPr>
              <a:t>EFs </a:t>
            </a:r>
            <a:r>
              <a:rPr lang="en-US" dirty="0">
                <a:solidFill>
                  <a:srgbClr val="000000"/>
                </a:solidFill>
              </a:rPr>
              <a:t>will be kept updated, which means less time consuming for the user/inventory compiler. </a:t>
            </a:r>
            <a:endParaRPr lang="en-GB" dirty="0">
              <a:solidFill>
                <a:srgbClr val="000000"/>
              </a:solidFill>
            </a:endParaRPr>
          </a:p>
          <a:p>
            <a:pPr lvl="0"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Covers all categories of emissions in Manure Management, Agriculture Soils, Field Burning.</a:t>
            </a:r>
          </a:p>
          <a:p>
            <a:pPr lvl="0"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Provides emissions for all relevant pollutants from agriculture regulated under the NECD (NOx, NMVOC, NH</a:t>
            </a:r>
            <a:r>
              <a:rPr lang="en-GB" baseline="-25000" dirty="0">
                <a:solidFill>
                  <a:srgbClr val="000000"/>
                </a:solidFill>
              </a:rPr>
              <a:t>3</a:t>
            </a:r>
            <a:r>
              <a:rPr lang="en-GB" dirty="0">
                <a:solidFill>
                  <a:srgbClr val="000000"/>
                </a:solidFill>
              </a:rPr>
              <a:t> and PM2.5), CH4 and N</a:t>
            </a:r>
            <a:r>
              <a:rPr lang="en-GB" baseline="-25000" dirty="0">
                <a:solidFill>
                  <a:srgbClr val="000000"/>
                </a:solidFill>
              </a:rPr>
              <a:t>2</a:t>
            </a:r>
            <a:r>
              <a:rPr lang="en-GB" dirty="0">
                <a:solidFill>
                  <a:srgbClr val="000000"/>
                </a:solidFill>
              </a:rPr>
              <a:t>O for each MS.</a:t>
            </a:r>
          </a:p>
          <a:p>
            <a:pPr lvl="0"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Trend analysis, compare results from different methods, EU overview, relative contributions, etc. </a:t>
            </a:r>
          </a:p>
          <a:p>
            <a:pPr lvl="0"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Possibility for MS to move towards higher tiers for those emission categories and air pollutants that were so far calculated applying Tier 1 method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64053" y="163902"/>
            <a:ext cx="10263893" cy="589825"/>
          </a:xfrm>
        </p:spPr>
        <p:txBody>
          <a:bodyPr/>
          <a:lstStyle/>
          <a:p>
            <a:r>
              <a:rPr lang="en-GB" sz="3600" dirty="0">
                <a:solidFill>
                  <a:srgbClr val="000000"/>
                </a:solidFill>
              </a:rPr>
              <a:t>Main features and added value of </a:t>
            </a:r>
            <a:r>
              <a:rPr lang="en-GB" sz="3600" dirty="0" err="1">
                <a:solidFill>
                  <a:srgbClr val="000000"/>
                </a:solidFill>
              </a:rPr>
              <a:t>AgrEE</a:t>
            </a:r>
            <a:endParaRPr lang="en-GB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948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6144" y="862014"/>
            <a:ext cx="10844021" cy="5826008"/>
          </a:xfrm>
        </p:spPr>
        <p:txBody>
          <a:bodyPr/>
          <a:lstStyle/>
          <a:p>
            <a:pPr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It will allow MS to report for emissions categories that they possibly do not yet cover,</a:t>
            </a:r>
          </a:p>
          <a:p>
            <a:pPr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The information needed to apply Tier 2 methodology will be gathered for those MS that currently apply Tier 1 for all or several categories. In case some pieces of information are missing, assumptions/suggestions will be provided to other sources (models, literature, data from related countries). </a:t>
            </a:r>
          </a:p>
          <a:p>
            <a:pPr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The tool will be fed also by the activity data and emission factors sourced from EDGAR database (e.g. Tier 2 emission factors for field burning of agriculture residues) and other sources/literature. </a:t>
            </a:r>
          </a:p>
          <a:p>
            <a:pPr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The tool will enable Member States to extract their emissions and data as requested under the NECD reporting template.</a:t>
            </a:r>
          </a:p>
          <a:p>
            <a:pPr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The tool can provide the possibility to take into account the effect of abatement measures for certain systems and categories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64053" y="204484"/>
            <a:ext cx="10263893" cy="551463"/>
          </a:xfrm>
        </p:spPr>
        <p:txBody>
          <a:bodyPr/>
          <a:lstStyle/>
          <a:p>
            <a:r>
              <a:rPr lang="en-GB" sz="3600" dirty="0">
                <a:solidFill>
                  <a:srgbClr val="000000"/>
                </a:solidFill>
              </a:rPr>
              <a:t>Main features and added value of </a:t>
            </a:r>
            <a:r>
              <a:rPr lang="en-GB" sz="3600" dirty="0" err="1">
                <a:solidFill>
                  <a:srgbClr val="000000"/>
                </a:solidFill>
              </a:rPr>
              <a:t>AgrEE</a:t>
            </a:r>
            <a:endParaRPr lang="en-GB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2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2E9D0B-906C-41FE-B618-F1AF02029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222603"/>
            <a:ext cx="11064240" cy="5151264"/>
          </a:xfrm>
        </p:spPr>
        <p:txBody>
          <a:bodyPr/>
          <a:lstStyle/>
          <a:p>
            <a:pPr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Tool implementation (both Tier 1 and Tier 2) – May 2021</a:t>
            </a:r>
          </a:p>
          <a:p>
            <a:pPr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Preparation of needed input to run Tier 2 method – May 2021</a:t>
            </a:r>
          </a:p>
          <a:p>
            <a:pPr marL="0" indent="0">
              <a:buClr>
                <a:srgbClr val="000000"/>
              </a:buClr>
              <a:buNone/>
            </a:pPr>
            <a:r>
              <a:rPr lang="en-US" dirty="0">
                <a:solidFill>
                  <a:srgbClr val="000000"/>
                </a:solidFill>
              </a:rPr>
              <a:t>For those MS that currently apply Tier 1 for all or several categories</a:t>
            </a:r>
          </a:p>
          <a:p>
            <a:pPr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Tool testing, feedback collection and implementation – May - June 2021</a:t>
            </a:r>
          </a:p>
          <a:p>
            <a:pPr marL="3225800" indent="-3225800">
              <a:buClr>
                <a:srgbClr val="000000"/>
              </a:buClr>
              <a:buNone/>
            </a:pPr>
            <a:r>
              <a:rPr lang="en-GB" sz="2400" dirty="0">
                <a:solidFill>
                  <a:srgbClr val="FF0000"/>
                </a:solidFill>
              </a:rPr>
              <a:t>Tool testing and validation will be done in collaboration with MS and DG ENV.  Volunteers are welcome!</a:t>
            </a:r>
            <a:endParaRPr lang="en-GB" dirty="0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Tool finalisation -The tool is aimed to be finalised by autumn 2021, so that Member States can use it for their NECD inventory reporting deadline of February 2022. </a:t>
            </a:r>
          </a:p>
          <a:p>
            <a:pPr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The tool is totally optional. No obligation to use</a:t>
            </a:r>
          </a:p>
          <a:p>
            <a:endParaRPr lang="en-GB" dirty="0">
              <a:solidFill>
                <a:srgbClr val="000000"/>
              </a:solidFill>
            </a:endParaRPr>
          </a:p>
          <a:p>
            <a:pPr marL="0" indent="0" algn="just">
              <a:spcAft>
                <a:spcPts val="0"/>
              </a:spcAft>
              <a:buClr>
                <a:srgbClr val="000000"/>
              </a:buClr>
              <a:buNone/>
            </a:pP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B0CAE31-0E69-482C-8CE8-DFAB72862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53" y="484133"/>
            <a:ext cx="10263893" cy="447884"/>
          </a:xfrm>
        </p:spPr>
        <p:txBody>
          <a:bodyPr>
            <a:noAutofit/>
          </a:bodyPr>
          <a:lstStyle/>
          <a:p>
            <a:r>
              <a:rPr lang="it-IT" sz="3600" dirty="0">
                <a:solidFill>
                  <a:srgbClr val="000000"/>
                </a:solidFill>
              </a:rPr>
              <a:t>The way forward </a:t>
            </a:r>
          </a:p>
        </p:txBody>
      </p:sp>
    </p:spTree>
    <p:extLst>
      <p:ext uri="{BB962C8B-B14F-4D97-AF65-F5344CB8AC3E}">
        <p14:creationId xmlns:p14="http://schemas.microsoft.com/office/powerpoint/2010/main" val="4160580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wrap="square" anchor="b" anchorCtr="0"/>
          <a:lstStyle/>
          <a:p>
            <a:r>
              <a:rPr lang="en-GB" sz="1050" b="1"/>
              <a:t>© European Union 2020</a:t>
            </a:r>
          </a:p>
          <a:p>
            <a:r>
              <a:rPr lang="en-GB" sz="1050"/>
              <a:t>Unless otherwise noted the reuse of this presentation is authorised under the </a:t>
            </a:r>
            <a:r>
              <a:rPr lang="en-GB" sz="1050">
                <a:hlinkClick r:id="rId3"/>
              </a:rPr>
              <a:t>CC BY 4.0 </a:t>
            </a:r>
            <a:r>
              <a:rPr lang="en-GB" sz="1050"/>
              <a:t>license. For any use or reproduction of elements that are not owned by the EU, permission may need to be sought directly from the respective right holders.</a:t>
            </a:r>
          </a:p>
          <a:p>
            <a:r>
              <a:rPr lang="en-GB" sz="1050"/>
              <a:t>Slide </a:t>
            </a:r>
            <a:r>
              <a:rPr lang="en-GB" sz="1050">
                <a:solidFill>
                  <a:schemeClr val="accent6"/>
                </a:solidFill>
              </a:rPr>
              <a:t>xx</a:t>
            </a:r>
            <a:r>
              <a:rPr lang="en-GB" sz="1050"/>
              <a:t>: </a:t>
            </a:r>
            <a:r>
              <a:rPr lang="en-GB" sz="1050">
                <a:solidFill>
                  <a:schemeClr val="accent6"/>
                </a:solidFill>
              </a:rPr>
              <a:t>element concerned</a:t>
            </a:r>
            <a:r>
              <a:rPr lang="en-GB" sz="1050"/>
              <a:t>, source</a:t>
            </a:r>
            <a:r>
              <a:rPr lang="en-GB" sz="1050">
                <a:solidFill>
                  <a:schemeClr val="accent6"/>
                </a:solidFill>
              </a:rPr>
              <a:t>: e.g. Fotolia.com</a:t>
            </a:r>
            <a:r>
              <a:rPr lang="en-GB" sz="1050"/>
              <a:t>; Slide </a:t>
            </a:r>
            <a:r>
              <a:rPr lang="en-GB" sz="1050">
                <a:solidFill>
                  <a:schemeClr val="accent6"/>
                </a:solidFill>
              </a:rPr>
              <a:t>xx</a:t>
            </a:r>
            <a:r>
              <a:rPr lang="en-GB" sz="1050"/>
              <a:t>: </a:t>
            </a:r>
            <a:r>
              <a:rPr lang="en-GB" sz="1050">
                <a:solidFill>
                  <a:schemeClr val="accent6"/>
                </a:solidFill>
              </a:rPr>
              <a:t>element concerned</a:t>
            </a:r>
            <a:r>
              <a:rPr lang="en-GB" sz="1050"/>
              <a:t>, source: </a:t>
            </a:r>
            <a:r>
              <a:rPr lang="en-GB" sz="1050">
                <a:solidFill>
                  <a:schemeClr val="accent6"/>
                </a:solidFill>
              </a:rPr>
              <a:t>e.g. iStock.com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03" y="4043693"/>
            <a:ext cx="1023496" cy="35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126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0712" y="172528"/>
            <a:ext cx="10263893" cy="553974"/>
          </a:xfrm>
        </p:spPr>
        <p:txBody>
          <a:bodyPr/>
          <a:lstStyle/>
          <a:p>
            <a:r>
              <a:rPr lang="en-GB" sz="3600" dirty="0">
                <a:solidFill>
                  <a:srgbClr val="000000"/>
                </a:solidFill>
              </a:rPr>
              <a:t>Background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890712" y="726502"/>
            <a:ext cx="11207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5"/>
              </a:buClr>
            </a:pPr>
            <a:r>
              <a:rPr lang="en-US" sz="2000" dirty="0"/>
              <a:t>Air pollutant emissions from agriculture in EU have decreased much less than in other sectors.</a:t>
            </a:r>
          </a:p>
          <a:p>
            <a:pPr marL="285750" indent="-285750">
              <a:buClr>
                <a:schemeClr val="accent5"/>
              </a:buClr>
              <a:buFont typeface="Arial"/>
              <a:buChar char="•"/>
            </a:pPr>
            <a:endParaRPr lang="it-IT" sz="2000" noProof="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70510" y="5180977"/>
            <a:ext cx="11921490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Emission reductions are required for agriculture:</a:t>
            </a:r>
          </a:p>
          <a:p>
            <a:r>
              <a:rPr lang="en-US" sz="2000" dirty="0"/>
              <a:t>-</a:t>
            </a:r>
            <a:r>
              <a:rPr lang="en-US" sz="2000" b="1" dirty="0"/>
              <a:t>Industrial Emissions Directive</a:t>
            </a:r>
            <a:r>
              <a:rPr lang="en-US" sz="2000" dirty="0"/>
              <a:t>: e.g. for large pig and poultry farms, but not for cattle (which are the highest emitters for NH3)</a:t>
            </a:r>
          </a:p>
          <a:p>
            <a:r>
              <a:rPr lang="en-US" sz="2000" dirty="0"/>
              <a:t>-</a:t>
            </a:r>
            <a:r>
              <a:rPr lang="en-GB" sz="2000" b="1" dirty="0"/>
              <a:t>National Emission</a:t>
            </a:r>
            <a:r>
              <a:rPr lang="en-US" sz="2000" b="1" dirty="0"/>
              <a:t> reduction Commitments Directive </a:t>
            </a:r>
            <a:r>
              <a:rPr lang="en-GB" sz="2000" dirty="0"/>
              <a:t>sets national reduction commitments for SO2, NOx, NMVOC, NH3, PM2.5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C06958-0D08-44AE-9ED4-355CB0957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261" y="1184977"/>
            <a:ext cx="7548000" cy="39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248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5685368-DA20-4D3C-874E-17A4BAC33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1924"/>
            <a:ext cx="10515600" cy="594214"/>
          </a:xfrm>
        </p:spPr>
        <p:txBody>
          <a:bodyPr>
            <a:noAutofit/>
          </a:bodyPr>
          <a:lstStyle/>
          <a:p>
            <a:r>
              <a:rPr lang="it-IT" sz="3600" dirty="0">
                <a:solidFill>
                  <a:schemeClr val="tx1">
                    <a:lumMod val="50000"/>
                  </a:schemeClr>
                </a:solidFill>
              </a:rPr>
              <a:t>How to </a:t>
            </a:r>
            <a:r>
              <a:rPr lang="it-IT" sz="3600" dirty="0" err="1">
                <a:solidFill>
                  <a:schemeClr val="tx1">
                    <a:lumMod val="50000"/>
                  </a:schemeClr>
                </a:solidFill>
              </a:rPr>
              <a:t>improve</a:t>
            </a:r>
            <a:r>
              <a:rPr lang="it-IT" sz="3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it-IT" sz="3600" dirty="0" err="1">
                <a:solidFill>
                  <a:schemeClr val="tx1">
                    <a:lumMod val="50000"/>
                  </a:schemeClr>
                </a:solidFill>
              </a:rPr>
              <a:t>agricultural</a:t>
            </a:r>
            <a:r>
              <a:rPr lang="it-IT" sz="3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it-IT" sz="3600" dirty="0" err="1">
                <a:solidFill>
                  <a:schemeClr val="tx1">
                    <a:lumMod val="50000"/>
                  </a:schemeClr>
                </a:solidFill>
              </a:rPr>
              <a:t>emission</a:t>
            </a:r>
            <a:r>
              <a:rPr lang="it-IT" sz="3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it-IT" sz="3600" dirty="0" err="1">
                <a:solidFill>
                  <a:schemeClr val="tx1">
                    <a:lumMod val="50000"/>
                  </a:schemeClr>
                </a:solidFill>
              </a:rPr>
              <a:t>estimates</a:t>
            </a:r>
            <a:endParaRPr lang="it-IT" sz="3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D5F2310-2712-46D5-9B72-8A2BEEF0C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26" y="1398914"/>
            <a:ext cx="11020865" cy="515716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sz="2600" dirty="0">
                <a:solidFill>
                  <a:srgbClr val="000000"/>
                </a:solidFill>
              </a:rPr>
              <a:t>Project launched by DG ENV in collaboration with the Joint Research Centre (</a:t>
            </a:r>
            <a:r>
              <a:rPr lang="en-US" sz="2600" dirty="0" err="1">
                <a:solidFill>
                  <a:srgbClr val="000000"/>
                </a:solidFill>
              </a:rPr>
              <a:t>Ispra</a:t>
            </a:r>
            <a:r>
              <a:rPr lang="en-US" sz="2600" dirty="0">
                <a:solidFill>
                  <a:srgbClr val="000000"/>
                </a:solidFill>
              </a:rPr>
              <a:t>) for the time period 2020-2021 to “</a:t>
            </a:r>
            <a:r>
              <a:rPr lang="en-US" sz="2600" b="1" i="1" dirty="0">
                <a:solidFill>
                  <a:srgbClr val="C00000"/>
                </a:solidFill>
              </a:rPr>
              <a:t>Support the improvement of national emission inventories for the agricultural sector in Europe</a:t>
            </a:r>
            <a:r>
              <a:rPr lang="en-US" sz="2600" dirty="0"/>
              <a:t>”</a:t>
            </a:r>
          </a:p>
          <a:p>
            <a:pPr marL="0" indent="0" algn="just">
              <a:buNone/>
            </a:pPr>
            <a:r>
              <a:rPr lang="en-US" sz="2600" b="1" i="1" dirty="0">
                <a:solidFill>
                  <a:srgbClr val="C00000"/>
                </a:solidFill>
              </a:rPr>
              <a:t>Providing more robust emissions inventories </a:t>
            </a:r>
            <a:r>
              <a:rPr lang="en-US" sz="2600" dirty="0">
                <a:solidFill>
                  <a:schemeClr val="tx1">
                    <a:lumMod val="50000"/>
                  </a:schemeClr>
                </a:solidFill>
              </a:rPr>
              <a:t>under the National Emissions reduction Commitments Directive (NECD), for compliance checking, as well as for the development of emissions projections and policies and measures under the National Air Pollution Control </a:t>
            </a:r>
            <a:r>
              <a:rPr lang="en-US" sz="2600" dirty="0" err="1">
                <a:solidFill>
                  <a:schemeClr val="tx1">
                    <a:lumMod val="50000"/>
                  </a:schemeClr>
                </a:solidFill>
              </a:rPr>
              <a:t>Programmes</a:t>
            </a:r>
            <a:r>
              <a:rPr lang="en-US" sz="2600" dirty="0">
                <a:solidFill>
                  <a:schemeClr val="tx1">
                    <a:lumMod val="50000"/>
                  </a:schemeClr>
                </a:solidFill>
              </a:rPr>
              <a:t>. </a:t>
            </a:r>
          </a:p>
          <a:p>
            <a:pPr marL="0" indent="0" algn="just">
              <a:buNone/>
            </a:pPr>
            <a:endParaRPr lang="en-US" sz="26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en-US" sz="2600" b="1" i="1" dirty="0">
                <a:solidFill>
                  <a:srgbClr val="C00000"/>
                </a:solidFill>
              </a:rPr>
              <a:t>Development of a tool for agricultural emissions inventories through the involvement and data sharing </a:t>
            </a:r>
            <a:r>
              <a:rPr lang="en-US" sz="2600" dirty="0">
                <a:solidFill>
                  <a:srgbClr val="000000"/>
                </a:solidFill>
              </a:rPr>
              <a:t>from MS to incorporate very local information on agricultural techniques and practices. The tool could already serve the next cycle of the related NECD reporting obligations.</a:t>
            </a:r>
          </a:p>
          <a:p>
            <a:pPr marL="0" indent="0" algn="just">
              <a:buNone/>
            </a:pPr>
            <a:r>
              <a:rPr lang="en-US" sz="2600" b="1" i="1" dirty="0">
                <a:solidFill>
                  <a:srgbClr val="C00000"/>
                </a:solidFill>
              </a:rPr>
              <a:t>Online technical platform </a:t>
            </a:r>
            <a:r>
              <a:rPr lang="en-US" sz="2600" dirty="0">
                <a:solidFill>
                  <a:srgbClr val="000000"/>
                </a:solidFill>
              </a:rPr>
              <a:t>for</a:t>
            </a:r>
            <a:r>
              <a:rPr lang="en-US" sz="2600" b="1" i="1" dirty="0">
                <a:solidFill>
                  <a:srgbClr val="000000"/>
                </a:solidFill>
              </a:rPr>
              <a:t> </a:t>
            </a:r>
            <a:r>
              <a:rPr lang="en-US" sz="2600" dirty="0">
                <a:solidFill>
                  <a:srgbClr val="000000"/>
                </a:solidFill>
              </a:rPr>
              <a:t>emission factors (EFs) and activity data related to the different agricultural sub-sectors.</a:t>
            </a:r>
          </a:p>
        </p:txBody>
      </p:sp>
      <p:sp>
        <p:nvSpPr>
          <p:cNvPr id="2" name="Down Arrow 1"/>
          <p:cNvSpPr/>
          <p:nvPr/>
        </p:nvSpPr>
        <p:spPr>
          <a:xfrm>
            <a:off x="5477162" y="3796651"/>
            <a:ext cx="997527" cy="637309"/>
          </a:xfrm>
          <a:prstGeom prst="downArrow">
            <a:avLst/>
          </a:prstGeom>
          <a:solidFill>
            <a:srgbClr val="1B5B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19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538E71D-E4D4-4CF2-A4A4-DB3FAFBCF2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9" y="135000"/>
            <a:ext cx="4697311" cy="6588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C721C13-7992-44C2-8D8B-E0A07BA6EAFA}"/>
              </a:ext>
            </a:extLst>
          </p:cNvPr>
          <p:cNvSpPr txBox="1">
            <a:spLocks/>
          </p:cNvSpPr>
          <p:nvPr/>
        </p:nvSpPr>
        <p:spPr>
          <a:xfrm>
            <a:off x="5345724" y="693724"/>
            <a:ext cx="6485206" cy="5707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Region of interest: EU27+UK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Period covered: 1990-2018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Air pollutants: NH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3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, NOx (as NO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), NMVOC, PM10, PM2.5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Greenhouse gases: CH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4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, 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O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Enteric Fermentation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Manure Management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Agricultural Soils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Field burning of agricultural residues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0115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B3A026-64F7-4225-9CBF-2E379130A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284" y="11959"/>
            <a:ext cx="11760591" cy="1092221"/>
          </a:xfrm>
        </p:spPr>
        <p:txBody>
          <a:bodyPr>
            <a:noAutofit/>
          </a:bodyPr>
          <a:lstStyle/>
          <a:p>
            <a:pPr algn="ctr"/>
            <a:r>
              <a:rPr lang="it-IT" sz="3600" dirty="0">
                <a:solidFill>
                  <a:srgbClr val="000000"/>
                </a:solidFill>
              </a:rPr>
              <a:t>Compilation of the emission factor and activity data database</a:t>
            </a:r>
          </a:p>
        </p:txBody>
      </p:sp>
      <p:sp>
        <p:nvSpPr>
          <p:cNvPr id="6" name="Rectangle 5"/>
          <p:cNvSpPr/>
          <p:nvPr/>
        </p:nvSpPr>
        <p:spPr>
          <a:xfrm>
            <a:off x="444054" y="4537717"/>
            <a:ext cx="115838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000000"/>
                </a:solidFill>
              </a:rPr>
              <a:t>Sources: EMEP/EEA Guidebooks (2013, 2016, 2019), IIRs 2020</a:t>
            </a:r>
          </a:p>
          <a:p>
            <a:r>
              <a:rPr lang="it-IT" sz="2400" dirty="0">
                <a:solidFill>
                  <a:srgbClr val="000000"/>
                </a:solidFill>
              </a:rPr>
              <a:t>Review and check by MS during period January – March 2021</a:t>
            </a:r>
          </a:p>
          <a:p>
            <a:r>
              <a:rPr lang="it-IT" sz="2400" dirty="0">
                <a:solidFill>
                  <a:srgbClr val="000000"/>
                </a:solidFill>
              </a:rPr>
              <a:t>Emission Factor Type: Default + Country Specific – Expanded after MS review</a:t>
            </a:r>
          </a:p>
          <a:p>
            <a:r>
              <a:rPr lang="it-IT" sz="2400" dirty="0">
                <a:solidFill>
                  <a:srgbClr val="000000"/>
                </a:solidFill>
              </a:rPr>
              <a:t>Activity data: Expanded after MS review</a:t>
            </a:r>
          </a:p>
          <a:p>
            <a:r>
              <a:rPr lang="it-IT" sz="2400" dirty="0">
                <a:solidFill>
                  <a:srgbClr val="000000"/>
                </a:solidFill>
              </a:rPr>
              <a:t>Air pollutants: NH3, NOx, NMVOC, PM10, PM2.5</a:t>
            </a:r>
          </a:p>
          <a:p>
            <a:r>
              <a:rPr lang="it-IT" sz="2400" dirty="0">
                <a:solidFill>
                  <a:srgbClr val="000000"/>
                </a:solidFill>
              </a:rPr>
              <a:t>All agricultural subsectors and categories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DC2C89-2AF2-4F33-A08C-5DA70CBD9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84" y="1104180"/>
            <a:ext cx="9675183" cy="32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00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F608F5A-2123-4D46-9382-F45580279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208" y="160020"/>
            <a:ext cx="11802792" cy="515785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000000"/>
                </a:solidFill>
              </a:rPr>
              <a:t>A user-friendly tool to be used by inventory compilers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391" y="874221"/>
            <a:ext cx="7077392" cy="5922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066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64053" y="313440"/>
            <a:ext cx="10263893" cy="523560"/>
          </a:xfrm>
        </p:spPr>
        <p:txBody>
          <a:bodyPr/>
          <a:lstStyle/>
          <a:p>
            <a:r>
              <a:rPr lang="it-IT" sz="3600" dirty="0">
                <a:solidFill>
                  <a:srgbClr val="000000"/>
                </a:solidFill>
              </a:rPr>
              <a:t>Prototype tool for emission computation (1)</a:t>
            </a:r>
            <a:endParaRPr lang="en-GB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E34A06-2378-4325-AC5C-96AAD3201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32" y="1098780"/>
            <a:ext cx="10591079" cy="51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071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BDBDE5-F748-4397-BD40-030B7CCD9E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79" y="966398"/>
            <a:ext cx="8123032" cy="57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5B2AE2-D9C4-477B-9C76-41DF2FA8E76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868" y="966398"/>
            <a:ext cx="2993390" cy="421195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5436FE08-80C3-4308-A40B-DA778F48F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53" y="313440"/>
            <a:ext cx="10263893" cy="523560"/>
          </a:xfrm>
        </p:spPr>
        <p:txBody>
          <a:bodyPr/>
          <a:lstStyle/>
          <a:p>
            <a:r>
              <a:rPr lang="it-IT" sz="3600" dirty="0">
                <a:solidFill>
                  <a:srgbClr val="000000"/>
                </a:solidFill>
              </a:rPr>
              <a:t>Prototype tool for emission computation (2)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954841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9727F2-CF63-4AC9-A0B0-15F612EEB6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934" y="1103601"/>
            <a:ext cx="9098127" cy="50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15">
            <a:extLst>
              <a:ext uri="{FF2B5EF4-FFF2-40B4-BE49-F238E27FC236}">
                <a16:creationId xmlns:a16="http://schemas.microsoft.com/office/drawing/2014/main" id="{453B36B9-0DC7-4079-B670-CD1164F0F831}"/>
              </a:ext>
            </a:extLst>
          </p:cNvPr>
          <p:cNvSpPr txBox="1"/>
          <p:nvPr/>
        </p:nvSpPr>
        <p:spPr>
          <a:xfrm>
            <a:off x="9486896" y="1103601"/>
            <a:ext cx="1741049" cy="645153"/>
          </a:xfrm>
          <a:prstGeom prst="rect">
            <a:avLst/>
          </a:prstGeom>
          <a:solidFill>
            <a:sysClr val="window" lastClr="FFFFFF">
              <a:alpha val="0"/>
            </a:sys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350" marR="494665" lvl="0" indent="-6350" algn="l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5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Copy from previous year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9CE3BCE3-8F8F-46EA-B0A6-EAF2FA083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53" y="313440"/>
            <a:ext cx="10263893" cy="523560"/>
          </a:xfrm>
        </p:spPr>
        <p:txBody>
          <a:bodyPr/>
          <a:lstStyle/>
          <a:p>
            <a:r>
              <a:rPr lang="it-IT" sz="3600" dirty="0">
                <a:solidFill>
                  <a:srgbClr val="000000"/>
                </a:solidFill>
              </a:rPr>
              <a:t>Prototype tool for emission computation (3)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790387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RC palette 1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6ACBF3"/>
      </a:accent1>
      <a:accent2>
        <a:srgbClr val="3E99DA"/>
      </a:accent2>
      <a:accent3>
        <a:srgbClr val="1EC08A"/>
      </a:accent3>
      <a:accent4>
        <a:srgbClr val="ED8D2F"/>
      </a:accent4>
      <a:accent5>
        <a:srgbClr val="F8CC29"/>
      </a:accent5>
      <a:accent6>
        <a:srgbClr val="E76C53"/>
      </a:accent6>
      <a:hlink>
        <a:srgbClr val="0563C1"/>
      </a:hlink>
      <a:folHlink>
        <a:srgbClr val="24337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>
          <a:buClr>
            <a:schemeClr val="accent5"/>
          </a:buClr>
          <a:buFont typeface="Arial"/>
          <a:buChar char="•"/>
          <a:defRPr sz="2400" noProof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4403</TotalTime>
  <Words>926</Words>
  <Application>Microsoft Office PowerPoint</Application>
  <PresentationFormat>Widescreen</PresentationFormat>
  <Paragraphs>72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Insights on the Agricultural Emission Estimation (AgrEE) prototype tool</vt:lpstr>
      <vt:lpstr>Background</vt:lpstr>
      <vt:lpstr>How to improve agricultural emission estimates</vt:lpstr>
      <vt:lpstr>PowerPoint Presentation</vt:lpstr>
      <vt:lpstr>Compilation of the emission factor and activity data database</vt:lpstr>
      <vt:lpstr>A user-friendly tool to be used by inventory compilers</vt:lpstr>
      <vt:lpstr>Prototype tool for emission computation (1)</vt:lpstr>
      <vt:lpstr>Prototype tool for emission computation (2)</vt:lpstr>
      <vt:lpstr>Prototype tool for emission computation (3)</vt:lpstr>
      <vt:lpstr>Prototype tool for emission computation (4)</vt:lpstr>
      <vt:lpstr>Main features and added value of AgrEE</vt:lpstr>
      <vt:lpstr>Main features and added value of AgrEE</vt:lpstr>
      <vt:lpstr>The way forward </vt:lpstr>
      <vt:lpstr>Thank you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Yvonne (COMM)</dc:creator>
  <cp:lastModifiedBy>Manjola Banja</cp:lastModifiedBy>
  <cp:revision>260</cp:revision>
  <dcterms:created xsi:type="dcterms:W3CDTF">2019-08-09T12:06:42Z</dcterms:created>
  <dcterms:modified xsi:type="dcterms:W3CDTF">2021-04-29T09:18:25Z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UpdateToken">
    <vt:lpwstr>6</vt:lpwstr>
  </property>
  <property fmtid="{D5CDD505-2E9C-101B-9397-08002B2CF9AE}" pid="3" name="Offisync_ServerID">
    <vt:lpwstr>0d3b22a6-6203-4efc-8e8e-b5279256493b</vt:lpwstr>
  </property>
  <property fmtid="{D5CDD505-2E9C-101B-9397-08002B2CF9AE}" pid="4" name="Offisync_ProviderInitializationData">
    <vt:lpwstr>https://webgate.ec.europa.eu/connected</vt:lpwstr>
  </property>
  <property fmtid="{D5CDD505-2E9C-101B-9397-08002B2CF9AE}" pid="5" name="Offisync_UniqueId">
    <vt:lpwstr>216256</vt:lpwstr>
  </property>
  <property fmtid="{D5CDD505-2E9C-101B-9397-08002B2CF9AE}" pid="6" name="Jive_VersionGuid">
    <vt:lpwstr>12e39819-fc3b-4bed-8e78-dc297e37193a</vt:lpwstr>
  </property>
  <property fmtid="{D5CDD505-2E9C-101B-9397-08002B2CF9AE}" pid="7" name="Jive_LatestUserAccountName">
    <vt:lpwstr>crippmo</vt:lpwstr>
  </property>
</Properties>
</file>